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5"/>
  </p:sldMasterIdLst>
  <p:notesMasterIdLst>
    <p:notesMasterId r:id="rId38"/>
  </p:notesMasterIdLst>
  <p:handoutMasterIdLst>
    <p:handoutMasterId r:id="rId39"/>
  </p:handoutMasterIdLst>
  <p:sldIdLst>
    <p:sldId id="375" r:id="rId6"/>
    <p:sldId id="718" r:id="rId7"/>
    <p:sldId id="773" r:id="rId8"/>
    <p:sldId id="744" r:id="rId9"/>
    <p:sldId id="774" r:id="rId10"/>
    <p:sldId id="778" r:id="rId11"/>
    <p:sldId id="785" r:id="rId12"/>
    <p:sldId id="397" r:id="rId13"/>
    <p:sldId id="672" r:id="rId14"/>
    <p:sldId id="635" r:id="rId15"/>
    <p:sldId id="737" r:id="rId16"/>
    <p:sldId id="786" r:id="rId17"/>
    <p:sldId id="790" r:id="rId18"/>
    <p:sldId id="776" r:id="rId19"/>
    <p:sldId id="782" r:id="rId20"/>
    <p:sldId id="784" r:id="rId21"/>
    <p:sldId id="783" r:id="rId22"/>
    <p:sldId id="768" r:id="rId23"/>
    <p:sldId id="788" r:id="rId24"/>
    <p:sldId id="777" r:id="rId25"/>
    <p:sldId id="779" r:id="rId26"/>
    <p:sldId id="752" r:id="rId27"/>
    <p:sldId id="780" r:id="rId28"/>
    <p:sldId id="781" r:id="rId29"/>
    <p:sldId id="789" r:id="rId30"/>
    <p:sldId id="722" r:id="rId31"/>
    <p:sldId id="723" r:id="rId32"/>
    <p:sldId id="632" r:id="rId33"/>
    <p:sldId id="727" r:id="rId34"/>
    <p:sldId id="728" r:id="rId35"/>
    <p:sldId id="729" r:id="rId36"/>
    <p:sldId id="730" r:id="rId37"/>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CC00"/>
    <a:srgbClr val="FFD45B"/>
    <a:srgbClr val="33CC33"/>
    <a:srgbClr val="FF9966"/>
    <a:srgbClr val="244590"/>
    <a:srgbClr val="FFFFFF"/>
    <a:srgbClr val="003399"/>
    <a:srgbClr val="0066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28" autoAdjust="0"/>
    <p:restoredTop sz="78745" autoAdjust="0"/>
  </p:normalViewPr>
  <p:slideViewPr>
    <p:cSldViewPr snapToGrid="0" snapToObjects="1">
      <p:cViewPr>
        <p:scale>
          <a:sx n="80" d="100"/>
          <a:sy n="80" d="100"/>
        </p:scale>
        <p:origin x="-422" y="-125"/>
      </p:cViewPr>
      <p:guideLst>
        <p:guide orient="horz" pos="1620"/>
        <p:guide pos="288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CC5B71D-29CF-4690-AC8A-76568D61B7BA}"/>
              </a:ext>
            </a:extLst>
          </p:cNvPr>
          <p:cNvSpPr>
            <a:spLocks noGrp="1"/>
          </p:cNvSpPr>
          <p:nvPr>
            <p:ph type="hdr" sz="quarter"/>
          </p:nvPr>
        </p:nvSpPr>
        <p:spPr>
          <a:xfrm>
            <a:off x="1" y="2"/>
            <a:ext cx="3170583" cy="482027"/>
          </a:xfrm>
          <a:prstGeom prst="rect">
            <a:avLst/>
          </a:prstGeom>
        </p:spPr>
        <p:txBody>
          <a:bodyPr vert="horz" lIns="94837" tIns="47418" rIns="94837" bIns="47418"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BB92920D-F5F3-418B-B2E7-09AB9C792809}"/>
              </a:ext>
            </a:extLst>
          </p:cNvPr>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fld id="{CDF0758E-5DD9-4BA5-A6EA-D753068736B3}" type="datetimeFigureOut">
              <a:rPr lang="en-US" smtClean="0"/>
              <a:t>5/21/2019</a:t>
            </a:fld>
            <a:endParaRPr lang="en-US" dirty="0"/>
          </a:p>
        </p:txBody>
      </p:sp>
      <p:sp>
        <p:nvSpPr>
          <p:cNvPr id="4" name="Footer Placeholder 3">
            <a:extLst>
              <a:ext uri="{FF2B5EF4-FFF2-40B4-BE49-F238E27FC236}">
                <a16:creationId xmlns:a16="http://schemas.microsoft.com/office/drawing/2014/main" xmlns="" id="{ACC34ACB-557A-4E57-82C8-E9B43FD54726}"/>
              </a:ext>
            </a:extLst>
          </p:cNvPr>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30DA9CFA-3A30-4306-88EF-4A27D3BB97C1}"/>
              </a:ext>
            </a:extLst>
          </p:cNvPr>
          <p:cNvSpPr>
            <a:spLocks noGrp="1"/>
          </p:cNvSpPr>
          <p:nvPr>
            <p:ph type="sldNum" sz="quarter" idx="3"/>
          </p:nvPr>
        </p:nvSpPr>
        <p:spPr>
          <a:xfrm>
            <a:off x="4142963" y="9119174"/>
            <a:ext cx="3170583" cy="482027"/>
          </a:xfrm>
          <a:prstGeom prst="rect">
            <a:avLst/>
          </a:prstGeom>
        </p:spPr>
        <p:txBody>
          <a:bodyPr vert="horz" lIns="94837" tIns="47418" rIns="94837" bIns="47418" rtlCol="0" anchor="b"/>
          <a:lstStyle>
            <a:lvl1pPr algn="r">
              <a:defRPr sz="1200"/>
            </a:lvl1pPr>
          </a:lstStyle>
          <a:p>
            <a:fld id="{597D54F3-4581-498A-9453-D473CEB15C5C}" type="slidenum">
              <a:rPr lang="en-US" smtClean="0"/>
              <a:t>‹#›</a:t>
            </a:fld>
            <a:endParaRPr lang="en-US" dirty="0"/>
          </a:p>
        </p:txBody>
      </p:sp>
    </p:spTree>
    <p:extLst>
      <p:ext uri="{BB962C8B-B14F-4D97-AF65-F5344CB8AC3E}">
        <p14:creationId xmlns:p14="http://schemas.microsoft.com/office/powerpoint/2010/main" val="408408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39" tIns="48320" rIns="96639" bIns="48320" rtlCol="0"/>
          <a:lstStyle>
            <a:lvl1pPr algn="r">
              <a:defRPr sz="1200"/>
            </a:lvl1pPr>
          </a:lstStyle>
          <a:p>
            <a:fld id="{91406734-EAF7-8B4E-8135-DE661D74EB52}" type="datetimeFigureOut">
              <a:rPr lang="en-US" smtClean="0"/>
              <a:t>5/21/2019</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9" tIns="48320" rIns="96639" bIns="48320"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39" tIns="48320" rIns="96639" bIns="48320" rtlCol="0" anchor="b"/>
          <a:lstStyle>
            <a:lvl1pPr algn="r">
              <a:defRPr sz="1200"/>
            </a:lvl1pPr>
          </a:lstStyle>
          <a:p>
            <a:fld id="{5F7D14BB-CE06-4043-B34C-B27BD1457CC7}" type="slidenum">
              <a:rPr lang="en-US" smtClean="0"/>
              <a:t>‹#›</a:t>
            </a:fld>
            <a:endParaRPr lang="en-US" dirty="0"/>
          </a:p>
        </p:txBody>
      </p:sp>
    </p:spTree>
    <p:extLst>
      <p:ext uri="{BB962C8B-B14F-4D97-AF65-F5344CB8AC3E}">
        <p14:creationId xmlns:p14="http://schemas.microsoft.com/office/powerpoint/2010/main" val="209164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368">
              <a:defRPr/>
            </a:pPr>
            <a:r>
              <a:rPr lang="en-US" sz="1100" dirty="0"/>
              <a:t>The Florida Department of Transportation or FDOT welcomes you to the Alternatives Public Workshop for the Supplemental Environmental Impact Statement of the Tampa Interstate Study. This workshop also covers a design change re-evaluation for the Northwest Expressway (now known as the Veterans Expressway).</a:t>
            </a:r>
          </a:p>
        </p:txBody>
      </p:sp>
      <p:sp>
        <p:nvSpPr>
          <p:cNvPr id="4" name="Slide Number Placeholder 3"/>
          <p:cNvSpPr>
            <a:spLocks noGrp="1"/>
          </p:cNvSpPr>
          <p:nvPr>
            <p:ph type="sldNum" sz="quarter" idx="10"/>
          </p:nvPr>
        </p:nvSpPr>
        <p:spPr/>
        <p:txBody>
          <a:bodyPr/>
          <a:lstStyle/>
          <a:p>
            <a:fld id="{5F7D14BB-CE06-4043-B34C-B27BD1457CC7}" type="slidenum">
              <a:rPr lang="en-US" smtClean="0"/>
              <a:t>1</a:t>
            </a:fld>
            <a:endParaRPr lang="en-US" dirty="0"/>
          </a:p>
        </p:txBody>
      </p:sp>
    </p:spTree>
    <p:extLst>
      <p:ext uri="{BB962C8B-B14F-4D97-AF65-F5344CB8AC3E}">
        <p14:creationId xmlns:p14="http://schemas.microsoft.com/office/powerpoint/2010/main" val="387779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So how do we select the preferred alternative?  There are many factors that must be balanced in this decision. Environmental constructability, and public comments are all important considerations, but not one element serves as the deciding factor. By following the process and balancing the issues we will be able to make a good decision for all involved.</a:t>
            </a:r>
          </a:p>
        </p:txBody>
      </p:sp>
      <p:sp>
        <p:nvSpPr>
          <p:cNvPr id="4" name="Slide Number Placeholder 3"/>
          <p:cNvSpPr>
            <a:spLocks noGrp="1"/>
          </p:cNvSpPr>
          <p:nvPr>
            <p:ph type="sldNum" sz="quarter" idx="10"/>
          </p:nvPr>
        </p:nvSpPr>
        <p:spPr/>
        <p:txBody>
          <a:bodyPr/>
          <a:lstStyle/>
          <a:p>
            <a:fld id="{5F7D14BB-CE06-4043-B34C-B27BD1457CC7}" type="slidenum">
              <a:rPr lang="en-US" smtClean="0"/>
              <a:t>10</a:t>
            </a:fld>
            <a:endParaRPr lang="en-US" dirty="0"/>
          </a:p>
        </p:txBody>
      </p:sp>
    </p:spTree>
    <p:extLst>
      <p:ext uri="{BB962C8B-B14F-4D97-AF65-F5344CB8AC3E}">
        <p14:creationId xmlns:p14="http://schemas.microsoft.com/office/powerpoint/2010/main" val="2471864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 is important to note, that none of these projects currently have construction funding in the next 5 years.  In </a:t>
            </a:r>
            <a:r>
              <a:rPr lang="en-US" sz="1100" dirty="0">
                <a:solidFill>
                  <a:srgbClr val="FF0000"/>
                </a:solidFill>
              </a:rPr>
              <a:t>the</a:t>
            </a:r>
            <a:r>
              <a:rPr lang="en-US" sz="1100" b="1" dirty="0">
                <a:solidFill>
                  <a:srgbClr val="FF0000"/>
                </a:solidFill>
              </a:rPr>
              <a:t> </a:t>
            </a:r>
            <a:r>
              <a:rPr lang="en-US" sz="1100" dirty="0"/>
              <a:t>current 5-Year Work Program, Right-of-Way Acquisition for both Segment 1A (Westshore Interchange), and the Northwest Expressway are funded.  </a:t>
            </a:r>
            <a:r>
              <a:rPr lang="en-US" sz="1100" dirty="0" err="1"/>
              <a:t>FDOT</a:t>
            </a:r>
            <a:r>
              <a:rPr lang="en-US" sz="1100" dirty="0"/>
              <a:t> is actively seeking construction funding for the Westshore Interchange.</a:t>
            </a:r>
          </a:p>
        </p:txBody>
      </p:sp>
      <p:sp>
        <p:nvSpPr>
          <p:cNvPr id="4" name="Slide Number Placeholder 3"/>
          <p:cNvSpPr>
            <a:spLocks noGrp="1"/>
          </p:cNvSpPr>
          <p:nvPr>
            <p:ph type="sldNum" sz="quarter" idx="10"/>
          </p:nvPr>
        </p:nvSpPr>
        <p:spPr/>
        <p:txBody>
          <a:bodyPr/>
          <a:lstStyle/>
          <a:p>
            <a:fld id="{5F7D14BB-CE06-4043-B34C-B27BD1457CC7}" type="slidenum">
              <a:rPr lang="en-US" smtClean="0"/>
              <a:t>11</a:t>
            </a:fld>
            <a:endParaRPr lang="en-US" dirty="0"/>
          </a:p>
        </p:txBody>
      </p:sp>
    </p:spTree>
    <p:extLst>
      <p:ext uri="{BB962C8B-B14F-4D97-AF65-F5344CB8AC3E}">
        <p14:creationId xmlns:p14="http://schemas.microsoft.com/office/powerpoint/2010/main" val="17944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Zone 3 addresses the questions that often arise such as “Why are we doing this?” and “What problems are we trying to solve?”  The purpose and need of the Tampa Interstate Study is much the same as noted in the original study. </a:t>
            </a:r>
            <a:endParaRPr lang="en-US" dirty="0" smtClean="0"/>
          </a:p>
          <a:p>
            <a:endParaRPr lang="en-US" dirty="0" smtClean="0"/>
          </a:p>
          <a:p>
            <a:r>
              <a:rPr lang="en-US" dirty="0" smtClean="0"/>
              <a:t>Traffic congestion both now and in the</a:t>
            </a:r>
            <a:r>
              <a:rPr lang="en-US" baseline="0" dirty="0" smtClean="0"/>
              <a:t> future can impede our ability to move people, services and goods throughout the region.  Because of the urban location, the project area experiences some of the highest congestion levels in the region. This not only affects interstate users, but it can also impact mobility along the local streets for people, neighborhoods, businesses, and other aspects of normal daily life in the Tampa area.</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12</a:t>
            </a:fld>
            <a:endParaRPr lang="en-US" dirty="0"/>
          </a:p>
        </p:txBody>
      </p:sp>
    </p:spTree>
    <p:extLst>
      <p:ext uri="{BB962C8B-B14F-4D97-AF65-F5344CB8AC3E}">
        <p14:creationId xmlns:p14="http://schemas.microsoft.com/office/powerpoint/2010/main" val="60603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t>FDOT’s</a:t>
            </a:r>
            <a:r>
              <a:rPr lang="en-US" sz="1100" dirty="0"/>
              <a:t> primary objective in any project is improving safety.  During our evaluation, we looked closely at where high crash locations occur often called hot spots. This slide shows crashes between 2012 and 2016 along I-275 and I-4.  Many of these problem areas, are also in areas of higher traffic congestion.</a:t>
            </a:r>
          </a:p>
        </p:txBody>
      </p:sp>
      <p:sp>
        <p:nvSpPr>
          <p:cNvPr id="4" name="Slide Number Placeholder 3"/>
          <p:cNvSpPr>
            <a:spLocks noGrp="1"/>
          </p:cNvSpPr>
          <p:nvPr>
            <p:ph type="sldNum" sz="quarter" idx="10"/>
          </p:nvPr>
        </p:nvSpPr>
        <p:spPr/>
        <p:txBody>
          <a:bodyPr/>
          <a:lstStyle/>
          <a:p>
            <a:fld id="{5F7D14BB-CE06-4043-B34C-B27BD1457CC7}" type="slidenum">
              <a:rPr lang="en-US" smtClean="0"/>
              <a:t>13</a:t>
            </a:fld>
            <a:endParaRPr lang="en-US" dirty="0"/>
          </a:p>
        </p:txBody>
      </p:sp>
    </p:spTree>
    <p:extLst>
      <p:ext uri="{BB962C8B-B14F-4D97-AF65-F5344CB8AC3E}">
        <p14:creationId xmlns:p14="http://schemas.microsoft.com/office/powerpoint/2010/main" val="1089381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29">
              <a:defRPr/>
            </a:pPr>
            <a:r>
              <a:rPr lang="en-US" sz="1100" dirty="0"/>
              <a:t>To help meet the project need, project alternatives are on display tonight. They include the No Further Action Alternative, the 1996 Long Term Preferred Alternative from the original 1996 Study, and four concepts for tolled express lanes named design options A, B, C and D. Please visit Zone 8 to learn more about the project alternatives, and Zone 5 to see 3D visualizations of the tolled express lane alternatives.</a:t>
            </a:r>
          </a:p>
          <a:p>
            <a:pPr defTabSz="948229">
              <a:defRPr/>
            </a:pPr>
            <a:r>
              <a:rPr lang="en-US" sz="1100" dirty="0"/>
              <a:t> </a:t>
            </a:r>
          </a:p>
          <a:p>
            <a:pPr defTabSz="948229">
              <a:defRPr/>
            </a:pPr>
            <a:endParaRPr lang="en-US" sz="1100" dirty="0"/>
          </a:p>
        </p:txBody>
      </p:sp>
      <p:sp>
        <p:nvSpPr>
          <p:cNvPr id="4" name="Slide Number Placeholder 3"/>
          <p:cNvSpPr>
            <a:spLocks noGrp="1"/>
          </p:cNvSpPr>
          <p:nvPr>
            <p:ph type="sldNum" sz="quarter" idx="10"/>
          </p:nvPr>
        </p:nvSpPr>
        <p:spPr/>
        <p:txBody>
          <a:bodyPr/>
          <a:lstStyle/>
          <a:p>
            <a:fld id="{5F7D14BB-CE06-4043-B34C-B27BD1457CC7}" type="slidenum">
              <a:rPr lang="en-US" smtClean="0"/>
              <a:t>14</a:t>
            </a:fld>
            <a:endParaRPr lang="en-US" dirty="0"/>
          </a:p>
        </p:txBody>
      </p:sp>
    </p:spTree>
    <p:extLst>
      <p:ext uri="{BB962C8B-B14F-4D97-AF65-F5344CB8AC3E}">
        <p14:creationId xmlns:p14="http://schemas.microsoft.com/office/powerpoint/2010/main" val="1979057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means of comparing the alternatives, </a:t>
            </a:r>
            <a:r>
              <a:rPr lang="en-US" baseline="0" dirty="0" err="1" smtClean="0"/>
              <a:t>FDOT</a:t>
            </a:r>
            <a:r>
              <a:rPr lang="en-US" baseline="0" dirty="0" smtClean="0"/>
              <a:t> prepared a detailed evaluation matrix that shows the potential environmental impacts, such as historic resources and parks. The </a:t>
            </a:r>
            <a:r>
              <a:rPr lang="en-US" dirty="0" smtClean="0"/>
              <a:t>evaluation matrix compares differences </a:t>
            </a:r>
            <a:r>
              <a:rPr lang="en-US" baseline="0" dirty="0" smtClean="0"/>
              <a:t>for each alternative by segment. For more information about the preliminary study findings, please visit Zone 4.</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15</a:t>
            </a:fld>
            <a:endParaRPr lang="en-US" dirty="0"/>
          </a:p>
        </p:txBody>
      </p:sp>
    </p:spTree>
    <p:extLst>
      <p:ext uri="{BB962C8B-B14F-4D97-AF65-F5344CB8AC3E}">
        <p14:creationId xmlns:p14="http://schemas.microsoft.com/office/powerpoint/2010/main" val="251702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There are potential impacts with design options and park properties protected under Section 4(f)</a:t>
            </a:r>
          </a:p>
          <a:p>
            <a:pPr marL="177793" indent="-177793">
              <a:buFont typeface="Arial" panose="020B0604020202020204" pitchFamily="34" charset="0"/>
              <a:buChar char="•"/>
            </a:pPr>
            <a:r>
              <a:rPr lang="en-US" sz="1100" dirty="0"/>
              <a:t>Design Options A, B and C will require acquisition of property from Perry Harvey Sr. Park with Option C requiring more than A or B. All 4 Design Options </a:t>
            </a:r>
            <a:r>
              <a:rPr lang="en-US" sz="1100"/>
              <a:t>will have </a:t>
            </a:r>
            <a:r>
              <a:rPr lang="en-US" sz="1100" dirty="0"/>
              <a:t>minor impacts to land in the far northeast portion of Julian B. Lane </a:t>
            </a:r>
            <a:r>
              <a:rPr lang="en-US" b="0" u="none" dirty="0" smtClean="0">
                <a:solidFill>
                  <a:srgbClr val="FF0000"/>
                </a:solidFill>
              </a:rPr>
              <a:t>Park</a:t>
            </a:r>
            <a:r>
              <a:rPr lang="en-US" sz="1100" dirty="0"/>
              <a:t> north of Laurel Street. Workshop displays and before/after images show more details of these potential impacts.</a:t>
            </a:r>
          </a:p>
        </p:txBody>
      </p:sp>
      <p:sp>
        <p:nvSpPr>
          <p:cNvPr id="4" name="Slide Number Placeholder 3"/>
          <p:cNvSpPr>
            <a:spLocks noGrp="1"/>
          </p:cNvSpPr>
          <p:nvPr>
            <p:ph type="sldNum" sz="quarter" idx="10"/>
          </p:nvPr>
        </p:nvSpPr>
        <p:spPr/>
        <p:txBody>
          <a:bodyPr/>
          <a:lstStyle/>
          <a:p>
            <a:fld id="{5F7D14BB-CE06-4043-B34C-B27BD1457CC7}" type="slidenum">
              <a:rPr lang="en-US" smtClean="0"/>
              <a:t>16</a:t>
            </a:fld>
            <a:endParaRPr lang="en-US" dirty="0"/>
          </a:p>
        </p:txBody>
      </p:sp>
    </p:spTree>
    <p:extLst>
      <p:ext uri="{BB962C8B-B14F-4D97-AF65-F5344CB8AC3E}">
        <p14:creationId xmlns:p14="http://schemas.microsoft.com/office/powerpoint/2010/main" val="906653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have completed a thorough updated assessment of historic and archaeological resources and have documented the results in a Cultural Resources Assessment Survey that has been accepted by the State Historic Preservation Officer. Additional information is available at this workshop on some of the potential effects to these resources.  A more detailed effect</a:t>
            </a:r>
            <a:r>
              <a:rPr lang="en-US" sz="1100" dirty="0">
                <a:solidFill>
                  <a:srgbClr val="FF0000"/>
                </a:solidFill>
              </a:rPr>
              <a:t>s</a:t>
            </a:r>
            <a:r>
              <a:rPr lang="en-US" sz="1100" dirty="0"/>
              <a:t> evaluation will be prepared after selection of a preferred alternative to more definitively look at potential noise and visual effects.</a:t>
            </a:r>
          </a:p>
          <a:p>
            <a:endParaRPr lang="en-US" sz="1100" dirty="0"/>
          </a:p>
        </p:txBody>
      </p:sp>
      <p:sp>
        <p:nvSpPr>
          <p:cNvPr id="4" name="Slide Number Placeholder 3"/>
          <p:cNvSpPr>
            <a:spLocks noGrp="1"/>
          </p:cNvSpPr>
          <p:nvPr>
            <p:ph type="sldNum" sz="quarter" idx="10"/>
          </p:nvPr>
        </p:nvSpPr>
        <p:spPr/>
        <p:txBody>
          <a:bodyPr/>
          <a:lstStyle/>
          <a:p>
            <a:fld id="{5F7D14BB-CE06-4043-B34C-B27BD1457CC7}" type="slidenum">
              <a:rPr lang="en-US" smtClean="0"/>
              <a:t>17</a:t>
            </a:fld>
            <a:endParaRPr lang="en-US" dirty="0"/>
          </a:p>
        </p:txBody>
      </p:sp>
    </p:spTree>
    <p:extLst>
      <p:ext uri="{BB962C8B-B14F-4D97-AF65-F5344CB8AC3E}">
        <p14:creationId xmlns:p14="http://schemas.microsoft.com/office/powerpoint/2010/main" val="420827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FDOT</a:t>
            </a:r>
            <a:r>
              <a:rPr lang="en-US" dirty="0"/>
              <a:t> supports transit, from regional bus rapid transit to local streetcar. Our team is looking at the best ways to accommodate transit in the study area.  Not only do the build alternatives accommodate a transit envelope, but the public transit buses can use the express lanes toll-free, which will offer a more reliable trip.  In addition, </a:t>
            </a:r>
            <a:r>
              <a:rPr lang="en-US" dirty="0" err="1"/>
              <a:t>FDOT</a:t>
            </a:r>
            <a:r>
              <a:rPr lang="en-US" dirty="0"/>
              <a:t> is looking at hard shoulder running when the express lanes drop below a certain speed.  We have purchased property in Westshore for a transit center, and purchased some property for a downtown transit center. Please visit Zone 6 for more information on transit and multimodal connectivity.</a:t>
            </a:r>
          </a:p>
          <a:p>
            <a:endParaRPr lang="en-US" sz="1700" dirty="0"/>
          </a:p>
        </p:txBody>
      </p:sp>
      <p:sp>
        <p:nvSpPr>
          <p:cNvPr id="4" name="Slide Number Placeholder 3"/>
          <p:cNvSpPr>
            <a:spLocks noGrp="1"/>
          </p:cNvSpPr>
          <p:nvPr>
            <p:ph type="sldNum" sz="quarter" idx="10"/>
          </p:nvPr>
        </p:nvSpPr>
        <p:spPr/>
        <p:txBody>
          <a:bodyPr/>
          <a:lstStyle/>
          <a:p>
            <a:fld id="{5F7D14BB-CE06-4043-B34C-B27BD1457CC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504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workshop also includes information regarding the Northwest Expressway</a:t>
            </a:r>
            <a:r>
              <a:rPr lang="en-US" baseline="0" dirty="0" smtClean="0"/>
              <a:t> Design Change Re-evaluation, that runs from north of Cypress Street to north of Memorial Highway.  This is a separate environmental study that is evaluating the impacts of connecting the express lane system from I-275 to the Veterans Expressway, and the direct express lane connection to Tampa International Airport.  Right of way is required for this project.  Please visit Zone 7 for more information.</a:t>
            </a:r>
          </a:p>
          <a:p>
            <a:endParaRPr lang="en-US" baseline="0" dirty="0" smtClean="0"/>
          </a:p>
        </p:txBody>
      </p:sp>
      <p:sp>
        <p:nvSpPr>
          <p:cNvPr id="4" name="Slide Number Placeholder 3"/>
          <p:cNvSpPr>
            <a:spLocks noGrp="1"/>
          </p:cNvSpPr>
          <p:nvPr>
            <p:ph type="sldNum" sz="quarter" idx="10"/>
          </p:nvPr>
        </p:nvSpPr>
        <p:spPr/>
        <p:txBody>
          <a:bodyPr/>
          <a:lstStyle/>
          <a:p>
            <a:fld id="{5F7D14BB-CE06-4043-B34C-B27BD1457CC7}" type="slidenum">
              <a:rPr lang="en-US" smtClean="0"/>
              <a:t>19</a:t>
            </a:fld>
            <a:endParaRPr lang="en-US" dirty="0"/>
          </a:p>
        </p:txBody>
      </p:sp>
    </p:spTree>
    <p:extLst>
      <p:ext uri="{BB962C8B-B14F-4D97-AF65-F5344CB8AC3E}">
        <p14:creationId xmlns:p14="http://schemas.microsoft.com/office/powerpoint/2010/main" val="65573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t>For your convenience and future information, </a:t>
            </a:r>
            <a:r>
              <a:rPr lang="en-US" altLang="en-US" sz="1100" dirty="0" err="1"/>
              <a:t>FDOT</a:t>
            </a:r>
            <a:r>
              <a:rPr lang="en-US" altLang="en-US" sz="1100" dirty="0"/>
              <a:t> created a public website for this project. You can go to </a:t>
            </a:r>
            <a:r>
              <a:rPr lang="en-US" altLang="en-US" sz="1100" b="1" dirty="0"/>
              <a:t>www.Tampainterstatestudy.com</a:t>
            </a:r>
            <a:r>
              <a:rPr lang="en-US" altLang="en-US" sz="1100" dirty="0"/>
              <a:t> for additional project information.  Materials from this public workshop and other project details will be posted there.  </a:t>
            </a:r>
          </a:p>
        </p:txBody>
      </p:sp>
      <p:sp>
        <p:nvSpPr>
          <p:cNvPr id="4" name="Slide Number Placeholder 3"/>
          <p:cNvSpPr>
            <a:spLocks noGrp="1"/>
          </p:cNvSpPr>
          <p:nvPr>
            <p:ph type="sldNum" sz="quarter" idx="10"/>
          </p:nvPr>
        </p:nvSpPr>
        <p:spPr/>
        <p:txBody>
          <a:bodyPr/>
          <a:lstStyle/>
          <a:p>
            <a:fld id="{5F7D14BB-CE06-4043-B34C-B27BD1457CC7}" type="slidenum">
              <a:rPr lang="en-US" smtClean="0"/>
              <a:t>2</a:t>
            </a:fld>
            <a:endParaRPr lang="en-US" dirty="0"/>
          </a:p>
        </p:txBody>
      </p:sp>
    </p:spTree>
    <p:extLst>
      <p:ext uri="{BB962C8B-B14F-4D97-AF65-F5344CB8AC3E}">
        <p14:creationId xmlns:p14="http://schemas.microsoft.com/office/powerpoint/2010/main" val="179303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will give you a brief overview of the different alternatives shown in more detail in Zone 8.  The “No Further Action Alternative” term is being used because we have already built several portions of the original approved project.  The only area that we haven’t built that was already approved by </a:t>
            </a:r>
            <a:r>
              <a:rPr lang="en-US" sz="1100" dirty="0" err="1"/>
              <a:t>FHWA</a:t>
            </a:r>
            <a:r>
              <a:rPr lang="en-US" sz="1100" dirty="0"/>
              <a:t> is the outer roadways of the Westshore Interchange.  Widening of this interchange was approved in previous records of decision.  Everywhere else “No Further Action” actually means “No Build”.  </a:t>
            </a:r>
          </a:p>
          <a:p>
            <a:endParaRPr lang="en-US" sz="1100" dirty="0"/>
          </a:p>
        </p:txBody>
      </p:sp>
      <p:sp>
        <p:nvSpPr>
          <p:cNvPr id="4" name="Slide Number Placeholder 3"/>
          <p:cNvSpPr>
            <a:spLocks noGrp="1"/>
          </p:cNvSpPr>
          <p:nvPr>
            <p:ph type="sldNum" sz="quarter" idx="10"/>
          </p:nvPr>
        </p:nvSpPr>
        <p:spPr/>
        <p:txBody>
          <a:bodyPr/>
          <a:lstStyle/>
          <a:p>
            <a:fld id="{5F7D14BB-CE06-4043-B34C-B27BD1457CC7}" type="slidenum">
              <a:rPr lang="en-US" smtClean="0"/>
              <a:t>20</a:t>
            </a:fld>
            <a:endParaRPr lang="en-US" dirty="0"/>
          </a:p>
        </p:txBody>
      </p:sp>
    </p:spTree>
    <p:extLst>
      <p:ext uri="{BB962C8B-B14F-4D97-AF65-F5344CB8AC3E}">
        <p14:creationId xmlns:p14="http://schemas.microsoft.com/office/powerpoint/2010/main" val="2255724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briefly</a:t>
            </a:r>
            <a:r>
              <a:rPr lang="en-US" baseline="0" dirty="0" smtClean="0"/>
              <a:t> </a:t>
            </a:r>
            <a:r>
              <a:rPr lang="en-US" dirty="0" smtClean="0"/>
              <a:t>walk you</a:t>
            </a:r>
            <a:r>
              <a:rPr lang="en-US" baseline="0" dirty="0" smtClean="0"/>
              <a:t> through the tolled express lane alternatives.  Segment 1A includes reconstruction of the Westshore Interchange and adding 2 tolled express lanes in each direction that will join express lanes to be constructed on the Howard </a:t>
            </a:r>
            <a:r>
              <a:rPr lang="en-US" baseline="0" dirty="0" err="1" smtClean="0"/>
              <a:t>Frankland</a:t>
            </a:r>
            <a:r>
              <a:rPr lang="en-US" baseline="0" dirty="0" smtClean="0"/>
              <a:t> Bridge under a different project.  There would be connections to the Veterans Expressway and Tampa International Airport.  The </a:t>
            </a:r>
            <a:r>
              <a:rPr lang="en-US" baseline="0" dirty="0" err="1" smtClean="0"/>
              <a:t>FDOT</a:t>
            </a:r>
            <a:r>
              <a:rPr lang="en-US" baseline="0" dirty="0" smtClean="0"/>
              <a:t> is actively seeking funding to construct the Westshore Interchange. Improving the Westshore Interchange is a priority to relieving the traffic bottleneck in this area.</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21</a:t>
            </a:fld>
            <a:endParaRPr lang="en-US" dirty="0"/>
          </a:p>
        </p:txBody>
      </p:sp>
    </p:spTree>
    <p:extLst>
      <p:ext uri="{BB962C8B-B14F-4D97-AF65-F5344CB8AC3E}">
        <p14:creationId xmlns:p14="http://schemas.microsoft.com/office/powerpoint/2010/main" val="1774752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Segment</a:t>
            </a:r>
            <a:r>
              <a:rPr lang="en-US" baseline="0" dirty="0" smtClean="0"/>
              <a:t> 2A, I-275 between Westshore and downtown, and in Segment 3B, I-4 east of 34</a:t>
            </a:r>
            <a:r>
              <a:rPr lang="en-US" baseline="30000" dirty="0" smtClean="0"/>
              <a:t>th</a:t>
            </a:r>
            <a:r>
              <a:rPr lang="en-US" baseline="0" dirty="0" smtClean="0"/>
              <a:t> Street, the outer roadways have already been built, so the express lanes and transit envelope is accommodated in the median. Direct express lane access would be provided from the Westshore area at Himes. No right of way is needed in Segment 2A. In Segment 3B, along I-4, minor right of way is needed along the south side of the 50</a:t>
            </a:r>
            <a:r>
              <a:rPr lang="en-US" baseline="30000" dirty="0" smtClean="0"/>
              <a:t>th</a:t>
            </a:r>
            <a:r>
              <a:rPr lang="en-US" baseline="0" dirty="0" smtClean="0"/>
              <a:t> Street on-ramp.</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22</a:t>
            </a:fld>
            <a:endParaRPr lang="en-US" dirty="0"/>
          </a:p>
        </p:txBody>
      </p:sp>
    </p:spTree>
    <p:extLst>
      <p:ext uri="{BB962C8B-B14F-4D97-AF65-F5344CB8AC3E}">
        <p14:creationId xmlns:p14="http://schemas.microsoft.com/office/powerpoint/2010/main" val="39507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Segments 2B and 3A</a:t>
            </a:r>
            <a:r>
              <a:rPr lang="en-US" baseline="0" dirty="0" smtClean="0"/>
              <a:t> include the heart of the downtown interchange.  There are 4 different options under consideration.  Options A and B are similar in that they would reconstruct I-275 and I-4 and add two to three express lanes in each direction (shown in green).  These options would remove some of the roller-coaster effect, widen the shoulders, reconstruct the underpasses, and provide for a transit envelope.  The main difference between Options A and B is Option A includes a connection from the express lanes to the general purpose lanes on I-275 north, but Option B does not. These options have a larger footprint than the other 2 design options.</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23</a:t>
            </a:fld>
            <a:endParaRPr lang="en-US" dirty="0"/>
          </a:p>
        </p:txBody>
      </p:sp>
    </p:spTree>
    <p:extLst>
      <p:ext uri="{BB962C8B-B14F-4D97-AF65-F5344CB8AC3E}">
        <p14:creationId xmlns:p14="http://schemas.microsoft.com/office/powerpoint/2010/main" val="40331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Options C and D do not reconstruct the existing interstate, rather they add two express lanes on an elevated</a:t>
            </a:r>
            <a:r>
              <a:rPr lang="en-US" baseline="0" dirty="0" smtClean="0"/>
              <a:t> structure (called a </a:t>
            </a:r>
            <a:r>
              <a:rPr lang="en-US" b="1" u="sng" baseline="0" dirty="0" smtClean="0"/>
              <a:t>vi/a/duct</a:t>
            </a:r>
            <a:r>
              <a:rPr lang="en-US" baseline="0" dirty="0" smtClean="0"/>
              <a:t>) next to the existing structure.  </a:t>
            </a:r>
            <a:r>
              <a:rPr lang="en-US" dirty="0" smtClean="0"/>
              <a:t>The other 2 design options both require a smaller footprint.</a:t>
            </a:r>
            <a:r>
              <a:rPr lang="en-US" baseline="0" dirty="0" smtClean="0"/>
              <a:t>  In Option C, the express lanes (shown in green) would be built to the south and east of the existing lanes, while in Option D, they would be built to the north and west of the existing lanes.  There would be no direct access from the north leg of I-275 into the express lanes in either of these options. Accommodating a transit envelope would be more challenging with these options as there is no space in the median for it. All 4 options provide direct access to express lanes from downtown and upgrade the I-275 South to I-4 east flyover to 2 lanes. The </a:t>
            </a:r>
            <a:r>
              <a:rPr lang="en-US" baseline="0" dirty="0" err="1" smtClean="0"/>
              <a:t>FDOT</a:t>
            </a:r>
            <a:r>
              <a:rPr lang="en-US" baseline="0" dirty="0" smtClean="0"/>
              <a:t> is not actively seeking construction funding in the downtown area.  For more information, visit Zones 5 and 8.</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24</a:t>
            </a:fld>
            <a:endParaRPr lang="en-US" dirty="0"/>
          </a:p>
        </p:txBody>
      </p:sp>
    </p:spTree>
    <p:extLst>
      <p:ext uri="{BB962C8B-B14F-4D97-AF65-F5344CB8AC3E}">
        <p14:creationId xmlns:p14="http://schemas.microsoft.com/office/powerpoint/2010/main" val="3255588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05">
              <a:defRPr/>
            </a:pPr>
            <a:r>
              <a:rPr lang="en-US" sz="1100" dirty="0"/>
              <a:t>Both of these projects shown tonight are part of a larger collection of interstate modernization projects along I-275, I-4 and I-75 in the Tampa Bay Next program.  With Tampa Bay Next, the </a:t>
            </a:r>
            <a:r>
              <a:rPr lang="en-US" sz="1100" dirty="0" err="1"/>
              <a:t>FDOT</a:t>
            </a:r>
            <a:r>
              <a:rPr lang="en-US" sz="1100" dirty="0"/>
              <a:t> is also looking at how potential transit, bicycle/pedestrian safety, freight mobility, and smart cities can improve mobility in the Tampa Bay region.</a:t>
            </a:r>
          </a:p>
        </p:txBody>
      </p:sp>
      <p:sp>
        <p:nvSpPr>
          <p:cNvPr id="4" name="Slide Number Placeholder 3"/>
          <p:cNvSpPr>
            <a:spLocks noGrp="1"/>
          </p:cNvSpPr>
          <p:nvPr>
            <p:ph type="sldNum" sz="quarter" idx="10"/>
          </p:nvPr>
        </p:nvSpPr>
        <p:spPr/>
        <p:txBody>
          <a:bodyPr/>
          <a:lstStyle/>
          <a:p>
            <a:fld id="{5F7D14BB-CE06-4043-B34C-B27BD1457CC7}" type="slidenum">
              <a:rPr lang="en-US" smtClean="0"/>
              <a:t>25</a:t>
            </a:fld>
            <a:endParaRPr lang="en-US" dirty="0"/>
          </a:p>
        </p:txBody>
      </p:sp>
    </p:spTree>
    <p:extLst>
      <p:ext uri="{BB962C8B-B14F-4D97-AF65-F5344CB8AC3E}">
        <p14:creationId xmlns:p14="http://schemas.microsoft.com/office/powerpoint/2010/main" val="3040994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t>At this time, we encourage you to view the displays in the exhibit hall and engage with our staff who can help you better understand this complex project and answer your questions.</a:t>
            </a:r>
          </a:p>
        </p:txBody>
      </p:sp>
      <p:sp>
        <p:nvSpPr>
          <p:cNvPr id="4" name="Slide Number Placeholder 3"/>
          <p:cNvSpPr>
            <a:spLocks noGrp="1"/>
          </p:cNvSpPr>
          <p:nvPr>
            <p:ph type="sldNum" sz="quarter" idx="10"/>
          </p:nvPr>
        </p:nvSpPr>
        <p:spPr/>
        <p:txBody>
          <a:bodyPr/>
          <a:lstStyle/>
          <a:p>
            <a:fld id="{5F7D14BB-CE06-4043-B34C-B27BD1457CC7}" type="slidenum">
              <a:rPr lang="en-US" smtClean="0"/>
              <a:t>26</a:t>
            </a:fld>
            <a:endParaRPr lang="en-US" dirty="0"/>
          </a:p>
        </p:txBody>
      </p:sp>
    </p:spTree>
    <p:extLst>
      <p:ext uri="{BB962C8B-B14F-4D97-AF65-F5344CB8AC3E}">
        <p14:creationId xmlns:p14="http://schemas.microsoft.com/office/powerpoint/2010/main" val="2703555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t>There are several ways to make a comment as part of the public workshop. All comments received, will be reviewed and considered in the final recommendation. </a:t>
            </a:r>
          </a:p>
          <a:p>
            <a:endParaRPr lang="en-US" altLang="en-US" sz="1100" dirty="0"/>
          </a:p>
          <a:p>
            <a:r>
              <a:rPr lang="en-US" altLang="en-US" sz="1100" b="1" dirty="0"/>
              <a:t>To provide comments:</a:t>
            </a:r>
          </a:p>
          <a:p>
            <a:pPr marL="120419" indent="-120419" defTabSz="947492">
              <a:buFont typeface="Arial" panose="020B0604020202020204" pitchFamily="34" charset="0"/>
              <a:buChar char="•"/>
              <a:defRPr/>
            </a:pPr>
            <a:r>
              <a:rPr lang="en-US" altLang="en-US" sz="1100" dirty="0"/>
              <a:t>You may complete the Comment Form provided to you and drop it in one of the comment boxes today; </a:t>
            </a:r>
          </a:p>
          <a:p>
            <a:pPr marL="120419" indent="-120419" defTabSz="947492">
              <a:buFont typeface="Arial" panose="020B0604020202020204" pitchFamily="34" charset="0"/>
              <a:buChar char="•"/>
              <a:defRPr/>
            </a:pPr>
            <a:r>
              <a:rPr lang="en-US" altLang="en-US" sz="1100" dirty="0"/>
              <a:t>You may mail written comments to the address listed on the back of the form. </a:t>
            </a:r>
          </a:p>
          <a:p>
            <a:pPr marL="120419" indent="-120419" defTabSz="947492">
              <a:buFont typeface="Arial" panose="020B0604020202020204" pitchFamily="34" charset="0"/>
              <a:buChar char="•"/>
              <a:defRPr/>
            </a:pPr>
            <a:r>
              <a:rPr lang="en-US" altLang="en-US" sz="1100" dirty="0"/>
              <a:t>Or You may input comments onto the comment page of the project website.</a:t>
            </a:r>
          </a:p>
          <a:p>
            <a:pPr marL="120419" indent="-120419" defTabSz="947492">
              <a:buFont typeface="Arial" panose="020B0604020202020204" pitchFamily="34" charset="0"/>
              <a:buChar char="•"/>
              <a:defRPr/>
            </a:pPr>
            <a:endParaRPr lang="en-US" altLang="en-US" sz="1100" dirty="0"/>
          </a:p>
          <a:p>
            <a:pPr defTabSz="947492">
              <a:defRPr/>
            </a:pPr>
            <a:r>
              <a:rPr lang="en-US" altLang="en-US" sz="1100" dirty="0"/>
              <a:t>Please make sure comments mailed are postmarked by June 6 to become part of the official public workshop record.</a:t>
            </a:r>
          </a:p>
        </p:txBody>
      </p:sp>
      <p:sp>
        <p:nvSpPr>
          <p:cNvPr id="4" name="Slide Number Placeholder 3"/>
          <p:cNvSpPr>
            <a:spLocks noGrp="1"/>
          </p:cNvSpPr>
          <p:nvPr>
            <p:ph type="sldNum" sz="quarter" idx="10"/>
          </p:nvPr>
        </p:nvSpPr>
        <p:spPr/>
        <p:txBody>
          <a:bodyPr/>
          <a:lstStyle/>
          <a:p>
            <a:fld id="{5F7D14BB-CE06-4043-B34C-B27BD1457CC7}" type="slidenum">
              <a:rPr lang="en-US" smtClean="0"/>
              <a:t>27</a:t>
            </a:fld>
            <a:endParaRPr lang="en-US" dirty="0"/>
          </a:p>
        </p:txBody>
      </p:sp>
    </p:spTree>
    <p:extLst>
      <p:ext uri="{BB962C8B-B14F-4D97-AF65-F5344CB8AC3E}">
        <p14:creationId xmlns:p14="http://schemas.microsoft.com/office/powerpoint/2010/main" val="421542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thank you for taking time out of your day today to participate in this public workshop.  Your input is valuable to us.  Please proceed into the main exhibit hall to view the materials on display and speak with </a:t>
            </a:r>
            <a:r>
              <a:rPr lang="en-US" sz="1100" dirty="0" err="1"/>
              <a:t>FDOT</a:t>
            </a:r>
            <a:r>
              <a:rPr lang="en-US" sz="1100" dirty="0"/>
              <a:t> staff.</a:t>
            </a:r>
          </a:p>
        </p:txBody>
      </p:sp>
      <p:sp>
        <p:nvSpPr>
          <p:cNvPr id="4" name="Slide Number Placeholder 3"/>
          <p:cNvSpPr>
            <a:spLocks noGrp="1"/>
          </p:cNvSpPr>
          <p:nvPr>
            <p:ph type="sldNum" sz="quarter" idx="10"/>
          </p:nvPr>
        </p:nvSpPr>
        <p:spPr/>
        <p:txBody>
          <a:bodyPr/>
          <a:lstStyle/>
          <a:p>
            <a:fld id="{5F7D14BB-CE06-4043-B34C-B27BD1457CC7}" type="slidenum">
              <a:rPr lang="en-US" smtClean="0"/>
              <a:t>28</a:t>
            </a:fld>
            <a:endParaRPr lang="en-US" dirty="0"/>
          </a:p>
        </p:txBody>
      </p:sp>
    </p:spTree>
    <p:extLst>
      <p:ext uri="{BB962C8B-B14F-4D97-AF65-F5344CB8AC3E}">
        <p14:creationId xmlns:p14="http://schemas.microsoft.com/office/powerpoint/2010/main" val="1058105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3793E02-88F1-4C64-9D2F-8DEA9D548A25}" type="datetime1">
              <a:rPr lang="en-US" smtClean="0"/>
              <a:t>5/21/2019</a:t>
            </a:fld>
            <a:endParaRPr lang="en-US" dirty="0"/>
          </a:p>
        </p:txBody>
      </p:sp>
      <p:sp>
        <p:nvSpPr>
          <p:cNvPr id="5" name="Slide Number Placeholder 4"/>
          <p:cNvSpPr>
            <a:spLocks noGrp="1"/>
          </p:cNvSpPr>
          <p:nvPr>
            <p:ph type="sldNum" sz="quarter" idx="11"/>
          </p:nvPr>
        </p:nvSpPr>
        <p:spPr/>
        <p:txBody>
          <a:bodyPr/>
          <a:lstStyle/>
          <a:p>
            <a:pPr>
              <a:defRPr/>
            </a:pPr>
            <a:fld id="{28E774D0-3E20-4F2B-99C0-D916350DA2CF}" type="slidenum">
              <a:rPr lang="en-US" smtClean="0"/>
              <a:pPr>
                <a:defRPr/>
              </a:pPr>
              <a:t>29</a:t>
            </a:fld>
            <a:endParaRPr lang="en-US" dirty="0"/>
          </a:p>
        </p:txBody>
      </p:sp>
    </p:spTree>
    <p:extLst>
      <p:ext uri="{BB962C8B-B14F-4D97-AF65-F5344CB8AC3E}">
        <p14:creationId xmlns:p14="http://schemas.microsoft.com/office/powerpoint/2010/main" val="34130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complex project, and we have a </a:t>
            </a:r>
            <a:r>
              <a:rPr lang="en-US" dirty="0" smtClean="0"/>
              <a:t>lot</a:t>
            </a:r>
            <a:r>
              <a:rPr lang="en-US" baseline="0" dirty="0" smtClean="0"/>
              <a:t> of information on display tonight.  </a:t>
            </a:r>
            <a:r>
              <a:rPr lang="en-US" dirty="0" smtClean="0"/>
              <a:t>To</a:t>
            </a:r>
            <a:r>
              <a:rPr lang="en-US" baseline="0" dirty="0" smtClean="0"/>
              <a:t> help you navigate our public workshop, we divided the room into nine zones.  At the top left corner of each slide, there is a reference to one of the nine zones. Not only do we have printed exhibits and physical documents, we also have smartboards and TV’s to help you visualize the project alternatives. </a:t>
            </a:r>
            <a:r>
              <a:rPr lang="en-US" baseline="0" dirty="0" err="1" smtClean="0"/>
              <a:t>FDOT</a:t>
            </a:r>
            <a:r>
              <a:rPr lang="en-US" baseline="0" dirty="0" smtClean="0"/>
              <a:t> staff is also available to help walk you through the zones and explain all of the information.</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3</a:t>
            </a:fld>
            <a:endParaRPr lang="en-US" dirty="0"/>
          </a:p>
        </p:txBody>
      </p:sp>
    </p:spTree>
    <p:extLst>
      <p:ext uri="{BB962C8B-B14F-4D97-AF65-F5344CB8AC3E}">
        <p14:creationId xmlns:p14="http://schemas.microsoft.com/office/powerpoint/2010/main" val="127638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3793E02-88F1-4C64-9D2F-8DEA9D548A25}" type="datetime1">
              <a:rPr lang="en-US" smtClean="0"/>
              <a:t>5/21/2019</a:t>
            </a:fld>
            <a:endParaRPr lang="en-US" dirty="0"/>
          </a:p>
        </p:txBody>
      </p:sp>
      <p:sp>
        <p:nvSpPr>
          <p:cNvPr id="5" name="Slide Number Placeholder 4"/>
          <p:cNvSpPr>
            <a:spLocks noGrp="1"/>
          </p:cNvSpPr>
          <p:nvPr>
            <p:ph type="sldNum" sz="quarter" idx="11"/>
          </p:nvPr>
        </p:nvSpPr>
        <p:spPr/>
        <p:txBody>
          <a:bodyPr/>
          <a:lstStyle/>
          <a:p>
            <a:pPr>
              <a:defRPr/>
            </a:pPr>
            <a:fld id="{28E774D0-3E20-4F2B-99C0-D916350DA2CF}" type="slidenum">
              <a:rPr lang="en-US" smtClean="0"/>
              <a:pPr>
                <a:defRPr/>
              </a:pPr>
              <a:t>30</a:t>
            </a:fld>
            <a:endParaRPr lang="en-US" dirty="0"/>
          </a:p>
        </p:txBody>
      </p:sp>
    </p:spTree>
    <p:extLst>
      <p:ext uri="{BB962C8B-B14F-4D97-AF65-F5344CB8AC3E}">
        <p14:creationId xmlns:p14="http://schemas.microsoft.com/office/powerpoint/2010/main" val="34130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E774D0-3E20-4F2B-99C0-D916350DA2CF}" type="slidenum">
              <a:rPr lang="en-US" smtClean="0"/>
              <a:pPr>
                <a:defRPr/>
              </a:pPr>
              <a:t>31</a:t>
            </a:fld>
            <a:endParaRPr lang="en-US" dirty="0"/>
          </a:p>
        </p:txBody>
      </p:sp>
      <p:sp>
        <p:nvSpPr>
          <p:cNvPr id="5" name="Date Placeholder 4"/>
          <p:cNvSpPr>
            <a:spLocks noGrp="1"/>
          </p:cNvSpPr>
          <p:nvPr>
            <p:ph type="dt" idx="11"/>
          </p:nvPr>
        </p:nvSpPr>
        <p:spPr/>
        <p:txBody>
          <a:bodyPr/>
          <a:lstStyle/>
          <a:p>
            <a:pPr>
              <a:defRPr/>
            </a:pPr>
            <a:fld id="{CE411BCE-B604-49C0-8D03-F03F33E1F1E8}" type="datetime1">
              <a:rPr lang="en-US" smtClean="0"/>
              <a:t>5/21/2019</a:t>
            </a:fld>
            <a:endParaRPr lang="en-US" dirty="0"/>
          </a:p>
        </p:txBody>
      </p:sp>
    </p:spTree>
    <p:extLst>
      <p:ext uri="{BB962C8B-B14F-4D97-AF65-F5344CB8AC3E}">
        <p14:creationId xmlns:p14="http://schemas.microsoft.com/office/powerpoint/2010/main" val="3560930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3793E02-88F1-4C64-9D2F-8DEA9D548A25}" type="datetime1">
              <a:rPr lang="en-US" smtClean="0"/>
              <a:t>5/21/2019</a:t>
            </a:fld>
            <a:endParaRPr lang="en-US" dirty="0"/>
          </a:p>
        </p:txBody>
      </p:sp>
      <p:sp>
        <p:nvSpPr>
          <p:cNvPr id="5" name="Slide Number Placeholder 4"/>
          <p:cNvSpPr>
            <a:spLocks noGrp="1"/>
          </p:cNvSpPr>
          <p:nvPr>
            <p:ph type="sldNum" sz="quarter" idx="11"/>
          </p:nvPr>
        </p:nvSpPr>
        <p:spPr/>
        <p:txBody>
          <a:bodyPr/>
          <a:lstStyle/>
          <a:p>
            <a:pPr>
              <a:defRPr/>
            </a:pPr>
            <a:fld id="{28E774D0-3E20-4F2B-99C0-D916350DA2CF}" type="slidenum">
              <a:rPr lang="en-US" smtClean="0"/>
              <a:pPr>
                <a:defRPr/>
              </a:pPr>
              <a:t>32</a:t>
            </a:fld>
            <a:endParaRPr lang="en-US" dirty="0"/>
          </a:p>
        </p:txBody>
      </p:sp>
    </p:spTree>
    <p:extLst>
      <p:ext uri="{BB962C8B-B14F-4D97-AF65-F5344CB8AC3E}">
        <p14:creationId xmlns:p14="http://schemas.microsoft.com/office/powerpoint/2010/main" val="34130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15"/>
              </a:spcAft>
            </a:pPr>
            <a:r>
              <a:rPr lang="en-US" altLang="en-US" sz="1100" dirty="0">
                <a:cs typeface="Arial" panose="020B0604020202020204" pitchFamily="34" charset="0"/>
              </a:rPr>
              <a:t>To get started, Zone 1 provides a study introduction and brief history of the Tampa Interstate Study, including how the project, was originally segmented, which is a little different than the TB Next Segments. </a:t>
            </a:r>
          </a:p>
          <a:p>
            <a:pPr defTabSz="948368">
              <a:spcAft>
                <a:spcPts val="415"/>
              </a:spcAft>
              <a:defRPr/>
            </a:pPr>
            <a:endParaRPr lang="en-US" altLang="en-US" sz="1100" dirty="0">
              <a:cs typeface="Arial" panose="020B0604020202020204" pitchFamily="34" charset="0"/>
            </a:endParaRPr>
          </a:p>
          <a:p>
            <a:pPr defTabSz="948368">
              <a:spcAft>
                <a:spcPts val="415"/>
              </a:spcAft>
              <a:defRPr/>
            </a:pPr>
            <a:r>
              <a:rPr lang="en-US" altLang="en-US" sz="1100" dirty="0">
                <a:cs typeface="Arial" panose="020B0604020202020204" pitchFamily="34" charset="0"/>
              </a:rPr>
              <a:t>The Westshore Interchange falls within Segment 1A and a portion of 2A. The Downtown Interchange is within Segments 2B and 3A. Segment 3C is the I-4/</a:t>
            </a:r>
            <a:r>
              <a:rPr lang="en-US" altLang="en-US" sz="1100" dirty="0" err="1">
                <a:cs typeface="Arial" panose="020B0604020202020204" pitchFamily="34" charset="0"/>
              </a:rPr>
              <a:t>Selmon</a:t>
            </a:r>
            <a:r>
              <a:rPr lang="en-US" altLang="en-US" sz="1100" dirty="0">
                <a:cs typeface="Arial" panose="020B0604020202020204" pitchFamily="34" charset="0"/>
              </a:rPr>
              <a:t> Expressway Connector, which has already been constructed.</a:t>
            </a:r>
          </a:p>
          <a:p>
            <a:pPr defTabSz="948368">
              <a:spcAft>
                <a:spcPts val="415"/>
              </a:spcAft>
              <a:defRPr/>
            </a:pPr>
            <a:endParaRPr lang="en-US" altLang="en-US" sz="11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5F7D14BB-CE06-4043-B34C-B27BD1457CC7}" type="slidenum">
              <a:rPr lang="en-US" smtClean="0"/>
              <a:t>4</a:t>
            </a:fld>
            <a:endParaRPr lang="en-US" dirty="0"/>
          </a:p>
        </p:txBody>
      </p:sp>
    </p:spTree>
    <p:extLst>
      <p:ext uri="{BB962C8B-B14F-4D97-AF65-F5344CB8AC3E}">
        <p14:creationId xmlns:p14="http://schemas.microsoft.com/office/powerpoint/2010/main" val="424694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how did we get here?  </a:t>
            </a:r>
            <a:r>
              <a:rPr lang="en-US" dirty="0" smtClean="0"/>
              <a:t>The TIS </a:t>
            </a:r>
            <a:r>
              <a:rPr lang="en-US" baseline="0" dirty="0" smtClean="0"/>
              <a:t>started back in the late 1980’s with a master plan that led to environmental document approval by the Federal Highway Administration in the late 1990’s. Some of the project has been built, including widening I-275 in West Tampa, I-4 in East Tampa/Ybor, and the I-4/</a:t>
            </a:r>
            <a:r>
              <a:rPr lang="en-US" baseline="0" dirty="0" err="1" smtClean="0"/>
              <a:t>Selmon</a:t>
            </a:r>
            <a:r>
              <a:rPr lang="en-US" baseline="0" dirty="0" smtClean="0"/>
              <a:t> Expressway Connector. In 2015, the </a:t>
            </a:r>
            <a:r>
              <a:rPr lang="en-US" baseline="0" dirty="0" err="1" smtClean="0"/>
              <a:t>FDOT</a:t>
            </a:r>
            <a:r>
              <a:rPr lang="en-US" baseline="0" dirty="0" smtClean="0"/>
              <a:t> began to study the feasibility of tolled express lanes on Tampa Bay interstates.  After public concerns, the </a:t>
            </a:r>
            <a:r>
              <a:rPr lang="en-US" baseline="0" dirty="0" err="1" smtClean="0"/>
              <a:t>FDOT</a:t>
            </a:r>
            <a:r>
              <a:rPr lang="en-US" baseline="0" dirty="0" smtClean="0"/>
              <a:t> re-set their focus and expanded the conversation to include transit, bicycle/pedestrian, and smart technology. Tampa Bay Next was launched in 2017 and </a:t>
            </a:r>
            <a:r>
              <a:rPr lang="en-US" baseline="0" dirty="0" err="1" smtClean="0"/>
              <a:t>FDOT</a:t>
            </a:r>
            <a:r>
              <a:rPr lang="en-US" baseline="0" dirty="0" smtClean="0"/>
              <a:t> began the Supplemental </a:t>
            </a:r>
            <a:r>
              <a:rPr lang="en-US" baseline="0" dirty="0" err="1" smtClean="0"/>
              <a:t>EIS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F7D14BB-CE06-4043-B34C-B27BD1457CC7}" type="slidenum">
              <a:rPr lang="en-US" smtClean="0"/>
              <a:t>5</a:t>
            </a:fld>
            <a:endParaRPr lang="en-US" dirty="0"/>
          </a:p>
        </p:txBody>
      </p:sp>
    </p:spTree>
    <p:extLst>
      <p:ext uri="{BB962C8B-B14F-4D97-AF65-F5344CB8AC3E}">
        <p14:creationId xmlns:p14="http://schemas.microsoft.com/office/powerpoint/2010/main" val="347801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original 1996 Long Term Preferred Alternative included non-tolled express lanes in each direction, shown in the green, along with the general use lanes in yellow, and a High-Occupancy Vehicle/</a:t>
            </a:r>
            <a:r>
              <a:rPr lang="en-US" sz="1100" dirty="0" err="1"/>
              <a:t>Transitway</a:t>
            </a:r>
            <a:r>
              <a:rPr lang="en-US" sz="1100" dirty="0"/>
              <a:t> in the median.  The primary differences in the original and the build alternatives that are under evaluation now, is that the original concept did not provide direct access to Westshore or Downtown Tampa and the express lanes were not tolled.  </a:t>
            </a:r>
          </a:p>
        </p:txBody>
      </p:sp>
      <p:sp>
        <p:nvSpPr>
          <p:cNvPr id="4" name="Slide Number Placeholder 3"/>
          <p:cNvSpPr>
            <a:spLocks noGrp="1"/>
          </p:cNvSpPr>
          <p:nvPr>
            <p:ph type="sldNum" sz="quarter" idx="10"/>
          </p:nvPr>
        </p:nvSpPr>
        <p:spPr/>
        <p:txBody>
          <a:bodyPr/>
          <a:lstStyle/>
          <a:p>
            <a:fld id="{5F7D14BB-CE06-4043-B34C-B27BD1457CC7}" type="slidenum">
              <a:rPr lang="en-US" smtClean="0"/>
              <a:t>6</a:t>
            </a:fld>
            <a:endParaRPr lang="en-US" dirty="0"/>
          </a:p>
        </p:txBody>
      </p:sp>
    </p:spTree>
    <p:extLst>
      <p:ext uri="{BB962C8B-B14F-4D97-AF65-F5344CB8AC3E}">
        <p14:creationId xmlns:p14="http://schemas.microsoft.com/office/powerpoint/2010/main" val="291101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1344613"/>
            <a:ext cx="6450013" cy="3627437"/>
          </a:xfrm>
        </p:spPr>
      </p:sp>
      <p:sp>
        <p:nvSpPr>
          <p:cNvPr id="3" name="Notes Placeholder 2"/>
          <p:cNvSpPr>
            <a:spLocks noGrp="1"/>
          </p:cNvSpPr>
          <p:nvPr>
            <p:ph type="body" idx="1"/>
          </p:nvPr>
        </p:nvSpPr>
        <p:spPr/>
        <p:txBody>
          <a:bodyPr/>
          <a:lstStyle/>
          <a:p>
            <a:endParaRPr lang="en-US" sz="1100" dirty="0"/>
          </a:p>
          <a:p>
            <a:endParaRPr lang="en-US" sz="1100" dirty="0"/>
          </a:p>
          <a:p>
            <a:r>
              <a:rPr lang="en-US" sz="1100" dirty="0"/>
              <a:t>The original project included certain commitments that remain valid today.  Many of these have been implemented as portions of the project that were constructed throughout the past two decades.  New commitments may be added throughout the course of this process. </a:t>
            </a:r>
          </a:p>
        </p:txBody>
      </p:sp>
      <p:sp>
        <p:nvSpPr>
          <p:cNvPr id="4" name="Slide Number Placeholder 3"/>
          <p:cNvSpPr>
            <a:spLocks noGrp="1"/>
          </p:cNvSpPr>
          <p:nvPr>
            <p:ph type="sldNum" sz="quarter" idx="10"/>
          </p:nvPr>
        </p:nvSpPr>
        <p:spPr/>
        <p:txBody>
          <a:bodyPr/>
          <a:lstStyle/>
          <a:p>
            <a:pPr defTabSz="501187">
              <a:defRPr/>
            </a:pPr>
            <a:fld id="{043BC4C2-7192-4BCA-8DA8-8F9B017BD9FB}" type="slidenum">
              <a:rPr lang="en-US" sz="1500">
                <a:solidFill>
                  <a:prstClr val="black"/>
                </a:solidFill>
                <a:latin typeface="Calibri"/>
              </a:rPr>
              <a:pPr defTabSz="501187">
                <a:defRPr/>
              </a:pPr>
              <a:t>7</a:t>
            </a:fld>
            <a:endParaRPr lang="en-US" sz="1500">
              <a:solidFill>
                <a:prstClr val="black"/>
              </a:solidFill>
              <a:latin typeface="Calibri"/>
            </a:endParaRPr>
          </a:p>
        </p:txBody>
      </p:sp>
    </p:spTree>
    <p:extLst>
      <p:ext uri="{BB962C8B-B14F-4D97-AF65-F5344CB8AC3E}">
        <p14:creationId xmlns:p14="http://schemas.microsoft.com/office/powerpoint/2010/main" val="3312788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After the Supplemental </a:t>
            </a:r>
            <a:r>
              <a:rPr lang="en-US" sz="1100" dirty="0" err="1"/>
              <a:t>EIS</a:t>
            </a:r>
            <a:r>
              <a:rPr lang="en-US" sz="1100" dirty="0"/>
              <a:t> kicked off, </a:t>
            </a:r>
            <a:r>
              <a:rPr lang="en-US" sz="1100" dirty="0" err="1"/>
              <a:t>FDOT</a:t>
            </a:r>
            <a:r>
              <a:rPr lang="en-US" sz="1100" dirty="0"/>
              <a:t> hosted a public workshop in October 2017.  Since then, we refined the alternatives, evaluated potential impacts, and prepared draft reports.  Tonight’s workshop is a chance for you to learn more, ask questions and provide your input.  We will then take that input and develop a preferred alternative that will be evaluated in more detail and presented at a public hearing in early 2020. Zone 2 provides more detail on the process.</a:t>
            </a:r>
          </a:p>
        </p:txBody>
      </p:sp>
      <p:sp>
        <p:nvSpPr>
          <p:cNvPr id="4" name="Slide Number Placeholder 3"/>
          <p:cNvSpPr>
            <a:spLocks noGrp="1"/>
          </p:cNvSpPr>
          <p:nvPr>
            <p:ph type="sldNum" sz="quarter" idx="10"/>
          </p:nvPr>
        </p:nvSpPr>
        <p:spPr/>
        <p:txBody>
          <a:bodyPr/>
          <a:lstStyle/>
          <a:p>
            <a:fld id="{5F7D14BB-CE06-4043-B34C-B27BD1457CC7}" type="slidenum">
              <a:rPr lang="en-US" smtClean="0"/>
              <a:t>8</a:t>
            </a:fld>
            <a:endParaRPr lang="en-US" dirty="0"/>
          </a:p>
        </p:txBody>
      </p:sp>
    </p:spTree>
    <p:extLst>
      <p:ext uri="{BB962C8B-B14F-4D97-AF65-F5344CB8AC3E}">
        <p14:creationId xmlns:p14="http://schemas.microsoft.com/office/powerpoint/2010/main" val="213956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90">
              <a:defRPr/>
            </a:pPr>
            <a:r>
              <a:rPr lang="en-US" altLang="en-US" sz="1100" dirty="0"/>
              <a:t>We are undertaking a comprehensive evaluation of alternatives leading to the selection of a preferred alternative.  A number of different draft documents have been prepared to date and are available for review at this Public Workshop. </a:t>
            </a:r>
          </a:p>
          <a:p>
            <a:pPr defTabSz="914090">
              <a:defRPr/>
            </a:pPr>
            <a:endParaRPr lang="en-US" altLang="en-US" sz="1100" dirty="0"/>
          </a:p>
          <a:p>
            <a:pPr defTabSz="914090">
              <a:defRPr/>
            </a:pPr>
            <a:r>
              <a:rPr lang="en-US" altLang="en-US" sz="1100" dirty="0"/>
              <a:t>They cover 4 main areas that all </a:t>
            </a:r>
            <a:r>
              <a:rPr lang="en-US" altLang="en-US" sz="1100" dirty="0" err="1"/>
              <a:t>PD&amp;E</a:t>
            </a:r>
            <a:r>
              <a:rPr lang="en-US" altLang="en-US" sz="1100" dirty="0"/>
              <a:t> such as this study evaluates:</a:t>
            </a:r>
          </a:p>
          <a:p>
            <a:pPr defTabSz="914090">
              <a:defRPr/>
            </a:pPr>
            <a:r>
              <a:rPr lang="en-US" altLang="en-US" sz="1100" dirty="0"/>
              <a:t>	- </a:t>
            </a:r>
            <a:r>
              <a:rPr lang="en-US" altLang="en-US" sz="1100" dirty="0" err="1"/>
              <a:t>Socialcultural</a:t>
            </a:r>
            <a:r>
              <a:rPr lang="en-US" altLang="en-US" sz="1100" dirty="0"/>
              <a:t> Effects</a:t>
            </a:r>
          </a:p>
          <a:p>
            <a:pPr defTabSz="914090">
              <a:defRPr/>
            </a:pPr>
            <a:r>
              <a:rPr lang="en-US" altLang="en-US" sz="1100" dirty="0"/>
              <a:t>	- Natural and Physical Effects</a:t>
            </a:r>
            <a:br>
              <a:rPr lang="en-US" altLang="en-US" sz="1100" dirty="0"/>
            </a:br>
            <a:r>
              <a:rPr lang="en-US" altLang="en-US" sz="1100" dirty="0"/>
              <a:t>	- Engineering Considerations and</a:t>
            </a:r>
            <a:br>
              <a:rPr lang="en-US" altLang="en-US" sz="1100" dirty="0"/>
            </a:br>
            <a:r>
              <a:rPr lang="en-US" altLang="en-US" sz="1100" dirty="0"/>
              <a:t>	- Public Outreach</a:t>
            </a:r>
          </a:p>
          <a:p>
            <a:pPr defTabSz="914090">
              <a:defRPr/>
            </a:pPr>
            <a:r>
              <a:rPr lang="en-US" altLang="en-US" sz="1100" dirty="0"/>
              <a:t>The Federal Highway Administration has environmental oversight of the Tampa Interstate Study, while </a:t>
            </a:r>
            <a:r>
              <a:rPr lang="en-US" altLang="en-US" sz="1100" dirty="0" err="1"/>
              <a:t>FDOT’s</a:t>
            </a:r>
            <a:r>
              <a:rPr lang="en-US" altLang="en-US" sz="1100" dirty="0"/>
              <a:t> Office of Environmental Management has oversight of the Northwest (Veterans) Expressway.</a:t>
            </a:r>
          </a:p>
        </p:txBody>
      </p:sp>
      <p:sp>
        <p:nvSpPr>
          <p:cNvPr id="4" name="Slide Number Placeholder 3"/>
          <p:cNvSpPr>
            <a:spLocks noGrp="1"/>
          </p:cNvSpPr>
          <p:nvPr>
            <p:ph type="sldNum" sz="quarter" idx="10"/>
          </p:nvPr>
        </p:nvSpPr>
        <p:spPr/>
        <p:txBody>
          <a:bodyPr/>
          <a:lstStyle/>
          <a:p>
            <a:fld id="{5F7D14BB-CE06-4043-B34C-B27BD1457CC7}" type="slidenum">
              <a:rPr lang="en-US" smtClean="0"/>
              <a:t>9</a:t>
            </a:fld>
            <a:endParaRPr lang="en-US" dirty="0"/>
          </a:p>
        </p:txBody>
      </p:sp>
    </p:spTree>
    <p:extLst>
      <p:ext uri="{BB962C8B-B14F-4D97-AF65-F5344CB8AC3E}">
        <p14:creationId xmlns:p14="http://schemas.microsoft.com/office/powerpoint/2010/main" val="950429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TBNext PP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3028" y="-83987"/>
            <a:ext cx="9386824" cy="5311474"/>
          </a:xfrm>
          <a:prstGeom prst="rect">
            <a:avLst/>
          </a:prstGeom>
        </p:spPr>
      </p:pic>
      <p:sp>
        <p:nvSpPr>
          <p:cNvPr id="4" name="Date Placeholder 3"/>
          <p:cNvSpPr>
            <a:spLocks noGrp="1"/>
          </p:cNvSpPr>
          <p:nvPr>
            <p:ph type="dt" sz="half" idx="10"/>
          </p:nvPr>
        </p:nvSpPr>
        <p:spPr/>
        <p:txBody>
          <a:bodyPr/>
          <a:lstStyle/>
          <a:p>
            <a:fld id="{E9DB23C2-E678-4913-8663-7393FE5733C4}" type="datetime1">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4826418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E859A4-D718-4EF6-957D-95A03CF7D129}" type="datetime1">
              <a:rPr lang="en-US" smtClean="0"/>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413908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86B59-45AE-44DC-B983-9CF408F7D302}" type="datetime1">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264680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C4A358-18CC-4B25-8CEF-C7A0B8C0B641}" type="datetime1">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17863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TBNext PPT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468"/>
            <a:ext cx="9181307" cy="5195184"/>
          </a:xfrm>
          <a:prstGeom prst="rect">
            <a:avLst/>
          </a:prstGeom>
        </p:spPr>
      </p:pic>
      <p:sp>
        <p:nvSpPr>
          <p:cNvPr id="2" name="Title 1"/>
          <p:cNvSpPr>
            <a:spLocks noGrp="1"/>
          </p:cNvSpPr>
          <p:nvPr>
            <p:ph type="title"/>
          </p:nvPr>
        </p:nvSpPr>
        <p:spPr>
          <a:xfrm>
            <a:off x="722313" y="2795717"/>
            <a:ext cx="7772400" cy="1021556"/>
          </a:xfrm>
        </p:spPr>
        <p:txBody>
          <a:bodyPr anchor="t"/>
          <a:lstStyle>
            <a:lvl1pPr algn="ctr">
              <a:defRPr sz="4000" b="1" cap="all">
                <a:solidFill>
                  <a:schemeClr val="tx2">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1670576"/>
            <a:ext cx="7772400" cy="1125140"/>
          </a:xfrm>
        </p:spPr>
        <p:txBody>
          <a:bodyPr anchor="b"/>
          <a:lstStyle>
            <a:lvl1pPr marL="0" indent="0" algn="ctr">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8202BC3-FA00-4E80-8DFE-455F1A5494B0}" type="datetime1">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38934581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TBNext PPT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8" y="-51684"/>
            <a:ext cx="9181307" cy="5195184"/>
          </a:xfrm>
          <a:prstGeom prst="rect">
            <a:avLst/>
          </a:prstGeom>
        </p:spPr>
      </p:pic>
      <p:sp>
        <p:nvSpPr>
          <p:cNvPr id="2" name="Title 1"/>
          <p:cNvSpPr>
            <a:spLocks noGrp="1"/>
          </p:cNvSpPr>
          <p:nvPr>
            <p:ph type="title"/>
          </p:nvPr>
        </p:nvSpPr>
        <p:spPr>
          <a:xfrm>
            <a:off x="457200" y="870490"/>
            <a:ext cx="8229600" cy="857250"/>
          </a:xfrm>
        </p:spPr>
        <p:txBody>
          <a:bodyPr/>
          <a:lstStyle/>
          <a:p>
            <a:r>
              <a:rPr lang="en-US"/>
              <a:t>Click to edit Master title style</a:t>
            </a:r>
          </a:p>
        </p:txBody>
      </p:sp>
      <p:sp>
        <p:nvSpPr>
          <p:cNvPr id="3" name="Content Placeholder 2"/>
          <p:cNvSpPr>
            <a:spLocks noGrp="1"/>
          </p:cNvSpPr>
          <p:nvPr>
            <p:ph idx="1"/>
          </p:nvPr>
        </p:nvSpPr>
        <p:spPr>
          <a:xfrm>
            <a:off x="457200" y="1978765"/>
            <a:ext cx="8229600" cy="2615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45D95-2463-4920-8B5E-2155A219FF99}" type="datetime1">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34262400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TBNext PPT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468"/>
            <a:ext cx="9181307" cy="5195184"/>
          </a:xfrm>
          <a:prstGeom prst="rect">
            <a:avLst/>
          </a:prstGeom>
        </p:spPr>
      </p:pic>
      <p:sp>
        <p:nvSpPr>
          <p:cNvPr id="2" name="Title 1"/>
          <p:cNvSpPr>
            <a:spLocks noGrp="1"/>
          </p:cNvSpPr>
          <p:nvPr>
            <p:ph type="title"/>
          </p:nvPr>
        </p:nvSpPr>
        <p:spPr>
          <a:xfrm>
            <a:off x="3993911" y="121094"/>
            <a:ext cx="5118577" cy="360169"/>
          </a:xfrm>
        </p:spPr>
        <p:txBody>
          <a:bodyPr>
            <a:normAutofit/>
          </a:bodyPr>
          <a:lstStyle>
            <a:lvl1pPr>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F7CE3EFF-B91F-4942-B7B1-7A3779E3ECAD}" type="datetime1">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F16C43-0FBF-BC46-B405-6E7A99D8655B}" type="slidenum">
              <a:rPr lang="en-US" smtClean="0"/>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CD4252-8193-46BF-80CC-82F4B819AFED}" type="datetime1">
              <a:rPr lang="en-US" smtClean="0"/>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217722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4961F9-E5CC-4007-B74C-A4CD44DF799C}" type="datetime1">
              <a:rPr lang="en-US" smtClean="0"/>
              <a:t>5/21/2019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359185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01D448-3238-42A7-86A0-B7F7E51B60BC}" type="datetime1">
              <a:rPr lang="en-US" smtClean="0"/>
              <a:t>5/21/2019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135161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E1F60-F61C-4219-ACDD-9D45D2F86ECE}" type="datetime1">
              <a:rPr lang="en-US" smtClean="0"/>
              <a:t>5/21/2019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F16C43-0FBF-BC46-B405-6E7A99D8655B}" type="slidenum">
              <a:rPr lang="en-US" smtClean="0"/>
              <a:t>‹#›</a:t>
            </a:fld>
            <a:endParaRPr lang="en-US" dirty="0"/>
          </a:p>
        </p:txBody>
      </p:sp>
    </p:spTree>
    <p:extLst>
      <p:ext uri="{BB962C8B-B14F-4D97-AF65-F5344CB8AC3E}">
        <p14:creationId xmlns:p14="http://schemas.microsoft.com/office/powerpoint/2010/main" val="421878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369F9-BE4A-419C-9401-1AF4DE3E9E00}" type="datetime1">
              <a:rPr lang="en-US" smtClean="0"/>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66282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85E3025-919C-4B9A-A871-5502914B2157}" type="datetime1">
              <a:rPr lang="en-US" smtClean="0"/>
              <a:t>5/21/2019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6F16C43-0FBF-BC46-B405-6E7A99D8655B}" type="slidenum">
              <a:rPr lang="en-US" smtClean="0"/>
              <a:t>‹#›</a:t>
            </a:fld>
            <a:endParaRPr lang="en-US" dirty="0"/>
          </a:p>
        </p:txBody>
      </p:sp>
    </p:spTree>
    <p:extLst>
      <p:ext uri="{BB962C8B-B14F-4D97-AF65-F5344CB8AC3E}">
        <p14:creationId xmlns:p14="http://schemas.microsoft.com/office/powerpoint/2010/main" val="1464965581"/>
      </p:ext>
    </p:extLst>
  </p:cSld>
  <p:clrMap bg1="lt1" tx1="dk1" bg2="lt2" tx2="dk2" accent1="accent1" accent2="accent2" accent3="accent3" accent4="accent4" accent5="accent5" accent6="accent6" hlink="hlink" folHlink="folHlink"/>
  <p:sldLayoutIdLst>
    <p:sldLayoutId id="2147483758" r:id="rId1"/>
    <p:sldLayoutId id="2147483760" r:id="rId2"/>
    <p:sldLayoutId id="2147483759" r:id="rId3"/>
    <p:sldLayoutId id="2147483769"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1.wav"/><Relationship Id="rId7" Type="http://schemas.openxmlformats.org/officeDocument/2006/relationships/hyperlink" Target="https://flickr.com/photos/liangjinjian/13998860612"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audio" Target="../media/audio11.wav"/></Relationships>
</file>

<file path=ppt/slides/_rels/slide11.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audio" Target="../media/audio12.wav"/><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3.emf"/><Relationship Id="rId11" Type="http://schemas.openxmlformats.org/officeDocument/2006/relationships/audio" Target="../media/audio13.wav"/><Relationship Id="rId5" Type="http://schemas.openxmlformats.org/officeDocument/2006/relationships/image" Target="../media/image22.emf"/><Relationship Id="rId10" Type="http://schemas.openxmlformats.org/officeDocument/2006/relationships/image" Target="../media/image10.sv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audio" Target="../media/audio14.wav"/><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5.wav"/><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8.wav"/><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18" Type="http://schemas.openxmlformats.org/officeDocument/2006/relationships/audio" Target="../media/audio19.wav"/><Relationship Id="rId3" Type="http://schemas.openxmlformats.org/officeDocument/2006/relationships/audio" Target="../media/audio19.wav"/><Relationship Id="rId7" Type="http://schemas.openxmlformats.org/officeDocument/2006/relationships/image" Target="../media/image43.png"/><Relationship Id="rId12" Type="http://schemas.openxmlformats.org/officeDocument/2006/relationships/image" Target="../media/image48.tiff"/><Relationship Id="rId17" Type="http://schemas.openxmlformats.org/officeDocument/2006/relationships/image" Target="../media/image53.tiff"/><Relationship Id="rId2" Type="http://schemas.openxmlformats.org/officeDocument/2006/relationships/notesSlide" Target="../notesSlides/notesSlide18.xml"/><Relationship Id="rId16"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emf"/><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audio" Target="../media/audio20.wav"/><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audio" Target="../media/audio2.wav"/><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audio" Target="../media/audio22.wav"/><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23.wav"/><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24.wav"/><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5.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audio" Target="../media/audio26.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audio" Target="../media/audio27.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audio" Target="../media/audio31.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audio" Target="../media/audio32.wav"/><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audio" Target="../media/audio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audio" Target="../media/audio7.wav"/><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audio" Target="../media/audio7.wav"/><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13" Type="http://schemas.openxmlformats.org/officeDocument/2006/relationships/audio" Target="../media/audio8.wav"/><Relationship Id="rId3" Type="http://schemas.openxmlformats.org/officeDocument/2006/relationships/audio" Target="../media/audio8.wav"/><Relationship Id="rId12"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11" Type="http://schemas.openxmlformats.org/officeDocument/2006/relationships/image" Target="../media/image6.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1205639"/>
            <a:ext cx="9154048" cy="857250"/>
          </a:xfrm>
        </p:spPr>
        <p:txBody>
          <a:bodyPr>
            <a:noAutofit/>
          </a:bodyPr>
          <a:lstStyle/>
          <a:p>
            <a:r>
              <a:rPr lang="en-US" sz="5400" dirty="0" smtClean="0">
                <a:solidFill>
                  <a:schemeClr val="accent4"/>
                </a:solidFill>
              </a:rPr>
              <a:t>Welcomes You!</a:t>
            </a:r>
            <a:endParaRPr lang="en-US" sz="5400" dirty="0">
              <a:solidFill>
                <a:schemeClr val="accent4"/>
              </a:solidFill>
            </a:endParaRPr>
          </a:p>
        </p:txBody>
      </p:sp>
      <p:sp>
        <p:nvSpPr>
          <p:cNvPr id="8" name="Content Placeholder 2"/>
          <p:cNvSpPr>
            <a:spLocks noGrp="1"/>
          </p:cNvSpPr>
          <p:nvPr>
            <p:ph idx="1"/>
          </p:nvPr>
        </p:nvSpPr>
        <p:spPr>
          <a:xfrm>
            <a:off x="29098" y="2736419"/>
            <a:ext cx="9144000" cy="1175181"/>
          </a:xfrm>
        </p:spPr>
        <p:txBody>
          <a:bodyPr>
            <a:normAutofit/>
          </a:bodyPr>
          <a:lstStyle/>
          <a:p>
            <a:pPr marL="0" indent="0" algn="ctr">
              <a:lnSpc>
                <a:spcPts val="2400"/>
              </a:lnSpc>
              <a:spcBef>
                <a:spcPts val="0"/>
              </a:spcBef>
              <a:buNone/>
            </a:pPr>
            <a:r>
              <a:rPr lang="en-US" sz="1900" b="1" i="1" dirty="0" smtClean="0"/>
              <a:t>Tampa </a:t>
            </a:r>
            <a:r>
              <a:rPr lang="en-US" sz="1900" b="1" i="1" dirty="0"/>
              <a:t>Interstate Study (TIS) Supplemental Environmental Impact Statement (</a:t>
            </a:r>
            <a:r>
              <a:rPr lang="en-US" sz="1900" b="1" i="1" dirty="0" err="1"/>
              <a:t>SEIS</a:t>
            </a:r>
            <a:r>
              <a:rPr lang="en-US" sz="1900" b="1" i="1" dirty="0" smtClean="0"/>
              <a:t>) </a:t>
            </a:r>
          </a:p>
          <a:p>
            <a:pPr marL="0" indent="0" algn="ctr">
              <a:lnSpc>
                <a:spcPts val="2400"/>
              </a:lnSpc>
              <a:spcBef>
                <a:spcPts val="0"/>
              </a:spcBef>
              <a:buNone/>
            </a:pPr>
            <a:r>
              <a:rPr lang="en-US" sz="1900" b="1" i="1" dirty="0" smtClean="0"/>
              <a:t> and </a:t>
            </a:r>
            <a:r>
              <a:rPr lang="en-US" sz="1900" b="1" i="1" dirty="0"/>
              <a:t/>
            </a:r>
            <a:br>
              <a:rPr lang="en-US" sz="1900" b="1" i="1" dirty="0"/>
            </a:br>
            <a:r>
              <a:rPr lang="en-US" sz="1900" b="1" i="1" dirty="0" smtClean="0"/>
              <a:t>Northwest (Veterans) Expressway Design Change Re-evaluation</a:t>
            </a:r>
            <a:endParaRPr lang="en-US" sz="1900" b="1" i="1" dirty="0"/>
          </a:p>
        </p:txBody>
      </p:sp>
      <p:sp>
        <p:nvSpPr>
          <p:cNvPr id="9" name="TextBox 8"/>
          <p:cNvSpPr txBox="1"/>
          <p:nvPr/>
        </p:nvSpPr>
        <p:spPr>
          <a:xfrm flipH="1">
            <a:off x="-1" y="2177189"/>
            <a:ext cx="9186353" cy="464230"/>
          </a:xfrm>
          <a:prstGeom prst="rect">
            <a:avLst/>
          </a:prstGeom>
          <a:noFill/>
        </p:spPr>
        <p:txBody>
          <a:bodyPr wrap="square" rtlCol="0">
            <a:spAutoFit/>
          </a:bodyPr>
          <a:lstStyle/>
          <a:p>
            <a:pPr algn="ctr">
              <a:lnSpc>
                <a:spcPts val="2900"/>
              </a:lnSpc>
            </a:pPr>
            <a:r>
              <a:rPr lang="en-US" sz="4000" b="1" dirty="0" smtClean="0">
                <a:latin typeface="+mj-lt"/>
              </a:rPr>
              <a:t>Alternatives Public Workshop </a:t>
            </a:r>
            <a:endParaRPr lang="en-US" sz="3000" b="1" dirty="0" smtClean="0">
              <a:latin typeface="+mj-lt"/>
            </a:endParaRPr>
          </a:p>
        </p:txBody>
      </p:sp>
      <p:sp>
        <p:nvSpPr>
          <p:cNvPr id="11"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a:t>
            </a:fld>
            <a:endParaRPr lang="en-US" sz="1000" dirty="0"/>
          </a:p>
        </p:txBody>
      </p:sp>
      <p:pic>
        <p:nvPicPr>
          <p:cNvPr id="10" name="Picture 9">
            <a:extLst>
              <a:ext uri="{FF2B5EF4-FFF2-40B4-BE49-F238E27FC236}">
                <a16:creationId xmlns:lc="http://schemas.openxmlformats.org/drawingml/2006/lockedCanvas" xmlns:a16="http://schemas.microsoft.com/office/drawing/2014/main" xmlns="" id="{BBBB7FA0-4F26-4434-8BB0-CF65EA1911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546" y="392104"/>
            <a:ext cx="2077792" cy="915152"/>
          </a:xfrm>
          <a:prstGeom prst="rect">
            <a:avLst/>
          </a:prstGeom>
        </p:spPr>
      </p:pic>
      <p:sp>
        <p:nvSpPr>
          <p:cNvPr id="13" name="TextBox 12"/>
          <p:cNvSpPr txBox="1"/>
          <p:nvPr/>
        </p:nvSpPr>
        <p:spPr>
          <a:xfrm flipH="1">
            <a:off x="0" y="3911600"/>
            <a:ext cx="9186353" cy="436145"/>
          </a:xfrm>
          <a:prstGeom prst="rect">
            <a:avLst/>
          </a:prstGeom>
          <a:noFill/>
        </p:spPr>
        <p:txBody>
          <a:bodyPr wrap="square" rtlCol="0">
            <a:spAutoFit/>
          </a:bodyPr>
          <a:lstStyle/>
          <a:p>
            <a:pPr algn="ctr">
              <a:lnSpc>
                <a:spcPts val="2900"/>
              </a:lnSpc>
            </a:pPr>
            <a:r>
              <a:rPr lang="en-US" sz="2200" dirty="0" smtClean="0"/>
              <a:t>May 21 &amp; 23, 2019   </a:t>
            </a:r>
            <a:endParaRPr lang="en-US" sz="2200" dirty="0"/>
          </a:p>
        </p:txBody>
      </p:sp>
    </p:spTree>
    <p:extLst>
      <p:ext uri="{BB962C8B-B14F-4D97-AF65-F5344CB8AC3E}">
        <p14:creationId xmlns:p14="http://schemas.microsoft.com/office/powerpoint/2010/main" val="595870568"/>
      </p:ext>
    </p:extLst>
  </p:cSld>
  <p:clrMapOvr>
    <a:masterClrMapping/>
  </p:clrMapOvr>
  <mc:AlternateContent xmlns:mc="http://schemas.openxmlformats.org/markup-compatibility/2006" xmlns:p14="http://schemas.microsoft.com/office/powerpoint/2010/main">
    <mc:Choice Requires="p14">
      <p:transition spd="slow" p14:dur="1250" advClick="0" advTm="20700">
        <p:fade/>
        <p:sndAc>
          <p:stSnd>
            <p:snd r:embed="rId3" name="v2_Slide_1.wav"/>
          </p:stSnd>
        </p:sndAc>
      </p:transition>
    </mc:Choice>
    <mc:Fallback xmlns="">
      <p:transition spd="slow" advClick="0" advTm="20700">
        <p:fade/>
        <p:sndAc>
          <p:stSnd>
            <p:snd r:embed="rId5" name="v2_Slide_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par>
                          <p:cTn id="11" fill="hold">
                            <p:stCondLst>
                              <p:cond delay="3500"/>
                            </p:stCondLst>
                            <p:childTnLst>
                              <p:par>
                                <p:cTn id="12" presetID="10" presetClass="entr" presetSubtype="0" fill="hold" grpId="0" nodeType="afterEffect">
                                  <p:stCondLst>
                                    <p:cond delay="325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500"/>
                                        <p:tgtEl>
                                          <p:spTgt spid="8">
                                            <p:txEl>
                                              <p:pRg st="0" end="0"/>
                                            </p:txEl>
                                          </p:spTgt>
                                        </p:tgtEl>
                                      </p:cBhvr>
                                    </p:animEffect>
                                  </p:childTnLst>
                                </p:cTn>
                              </p:par>
                            </p:childTnLst>
                          </p:cTn>
                        </p:par>
                        <p:par>
                          <p:cTn id="15" fill="hold">
                            <p:stCondLst>
                              <p:cond delay="8250"/>
                            </p:stCondLst>
                            <p:childTnLst>
                              <p:par>
                                <p:cTn id="16" presetID="10" presetClass="entr" presetSubtype="0" fill="hold" grpId="0" nodeType="afterEffect">
                                  <p:stCondLst>
                                    <p:cond delay="375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89BFAC56-A107-4AA9-905A-0D19EB03D676}"/>
              </a:ext>
            </a:extLst>
          </p:cNvPr>
          <p:cNvSpPr>
            <a:spLocks noGrp="1"/>
          </p:cNvSpPr>
          <p:nvPr>
            <p:ph type="title"/>
          </p:nvPr>
        </p:nvSpPr>
        <p:spPr>
          <a:xfrm>
            <a:off x="170277" y="867421"/>
            <a:ext cx="3754023" cy="1021556"/>
          </a:xfrm>
        </p:spPr>
        <p:txBody>
          <a:bodyPr>
            <a:noAutofit/>
          </a:bodyPr>
          <a:lstStyle/>
          <a:p>
            <a:pPr>
              <a:lnSpc>
                <a:spcPts val="3300"/>
              </a:lnSpc>
            </a:pPr>
            <a:r>
              <a:rPr lang="en-US" sz="2800" b="1" dirty="0"/>
              <a:t>How will we ultimately make a decision?</a:t>
            </a:r>
          </a:p>
        </p:txBody>
      </p:sp>
      <p:sp>
        <p:nvSpPr>
          <p:cNvPr id="10" name="Triangle 9">
            <a:extLst>
              <a:ext uri="{FF2B5EF4-FFF2-40B4-BE49-F238E27FC236}">
                <a16:creationId xmlns:a16="http://schemas.microsoft.com/office/drawing/2014/main" xmlns="" id="{BEB232C7-41E2-6344-96CD-41EBC6845E74}"/>
              </a:ext>
            </a:extLst>
          </p:cNvPr>
          <p:cNvSpPr/>
          <p:nvPr/>
        </p:nvSpPr>
        <p:spPr>
          <a:xfrm>
            <a:off x="5997178" y="3749750"/>
            <a:ext cx="957533" cy="733246"/>
          </a:xfrm>
          <a:prstGeom prst="triangle">
            <a:avLst/>
          </a:prstGeom>
          <a:solidFill>
            <a:srgbClr val="CC9900"/>
          </a:solidFill>
          <a:ln>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Hexagon 6"/>
          <p:cNvSpPr/>
          <p:nvPr/>
        </p:nvSpPr>
        <p:spPr>
          <a:xfrm>
            <a:off x="3848212" y="1944259"/>
            <a:ext cx="1146864" cy="984450"/>
          </a:xfrm>
          <a:prstGeom prst="hexagon">
            <a:avLst>
              <a:gd name="adj" fmla="val 25000"/>
              <a:gd name="vf" fmla="val 115470"/>
            </a:avLst>
          </a:prstGeom>
          <a:blipFill>
            <a:blip r:embed="rId4" cstate="screen">
              <a:extLst>
                <a:ext uri="{28A0092B-C50C-407E-A947-70E740481C1C}">
                  <a14:useLocalDpi xmlns:a14="http://schemas.microsoft.com/office/drawing/2010/main"/>
                </a:ext>
              </a:extLst>
            </a:blip>
            <a:srcRect/>
            <a:stretch>
              <a:fillRect/>
            </a:stretch>
          </a:blipFill>
          <a:ln>
            <a:solidFill>
              <a:srgbClr val="CC9900"/>
            </a:solidFill>
          </a:ln>
        </p:spPr>
        <p:style>
          <a:lnRef idx="2">
            <a:schemeClr val="accent5">
              <a:shade val="5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794345" y="1936719"/>
            <a:ext cx="1146864" cy="984450"/>
          </a:xfrm>
          <a:custGeom>
            <a:avLst/>
            <a:gdLst>
              <a:gd name="connsiteX0" fmla="*/ 0 w 1146864"/>
              <a:gd name="connsiteY0" fmla="*/ 492225 h 984450"/>
              <a:gd name="connsiteX1" fmla="*/ 246113 w 1146864"/>
              <a:gd name="connsiteY1" fmla="*/ 0 h 984450"/>
              <a:gd name="connsiteX2" fmla="*/ 900752 w 1146864"/>
              <a:gd name="connsiteY2" fmla="*/ 0 h 984450"/>
              <a:gd name="connsiteX3" fmla="*/ 1146864 w 1146864"/>
              <a:gd name="connsiteY3" fmla="*/ 492225 h 984450"/>
              <a:gd name="connsiteX4" fmla="*/ 900752 w 1146864"/>
              <a:gd name="connsiteY4" fmla="*/ 984450 h 984450"/>
              <a:gd name="connsiteX5" fmla="*/ 246113 w 1146864"/>
              <a:gd name="connsiteY5" fmla="*/ 984450 h 984450"/>
              <a:gd name="connsiteX6" fmla="*/ 0 w 1146864"/>
              <a:gd name="connsiteY6" fmla="*/ 492225 h 9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864" h="984450">
                <a:moveTo>
                  <a:pt x="0" y="492225"/>
                </a:moveTo>
                <a:lnTo>
                  <a:pt x="246113" y="0"/>
                </a:lnTo>
                <a:lnTo>
                  <a:pt x="900752" y="0"/>
                </a:lnTo>
                <a:lnTo>
                  <a:pt x="1146864" y="492225"/>
                </a:lnTo>
                <a:lnTo>
                  <a:pt x="900752" y="984450"/>
                </a:lnTo>
                <a:lnTo>
                  <a:pt x="246113" y="984450"/>
                </a:lnTo>
                <a:lnTo>
                  <a:pt x="0" y="492225"/>
                </a:lnTo>
                <a:close/>
              </a:path>
            </a:pathLst>
          </a:custGeom>
          <a:solidFill>
            <a:srgbClr val="CC9900"/>
          </a:solidFill>
          <a:ln>
            <a:solidFill>
              <a:srgbClr val="CC9900"/>
            </a:solidFill>
          </a:ln>
        </p:spPr>
        <p:style>
          <a:lnRef idx="2">
            <a:schemeClr val="accent5">
              <a:shade val="50000"/>
              <a:hueOff val="126486"/>
              <a:satOff val="-2798"/>
              <a:lumOff val="20993"/>
              <a:alphaOff val="0"/>
            </a:schemeClr>
          </a:lnRef>
          <a:fillRef idx="1">
            <a:schemeClr val="accent5">
              <a:shade val="50000"/>
              <a:hueOff val="126486"/>
              <a:satOff val="-2798"/>
              <a:lumOff val="20993"/>
              <a:alphaOff val="0"/>
            </a:schemeClr>
          </a:fillRef>
          <a:effectRef idx="0">
            <a:schemeClr val="accent5">
              <a:shade val="50000"/>
              <a:hueOff val="126486"/>
              <a:satOff val="-2798"/>
              <a:lumOff val="20993"/>
              <a:alphaOff val="0"/>
            </a:schemeClr>
          </a:effectRef>
          <a:fontRef idx="minor">
            <a:schemeClr val="lt1"/>
          </a:fontRef>
        </p:style>
        <p:txBody>
          <a:bodyPr spcFirstLastPara="0" vert="horz" wrap="square" lIns="177610" tIns="166427" rIns="177609" bIns="166427" numCol="1" spcCol="1270" anchor="ctr" anchorCtr="0">
            <a:noAutofit/>
          </a:bodyPr>
          <a:lstStyle/>
          <a:p>
            <a:pPr lvl="0" algn="ctr" defTabSz="466725">
              <a:lnSpc>
                <a:spcPct val="90000"/>
              </a:lnSpc>
              <a:spcBef>
                <a:spcPct val="0"/>
              </a:spcBef>
              <a:spcAft>
                <a:spcPct val="35000"/>
              </a:spcAft>
            </a:pPr>
            <a:r>
              <a:rPr lang="en-US" sz="1050" kern="1200" dirty="0">
                <a:solidFill>
                  <a:schemeClr val="bg1"/>
                </a:solidFill>
              </a:rPr>
              <a:t>Engineering and Traffic</a:t>
            </a:r>
          </a:p>
        </p:txBody>
      </p:sp>
      <p:sp>
        <p:nvSpPr>
          <p:cNvPr id="20" name="Hexagon 19"/>
          <p:cNvSpPr/>
          <p:nvPr/>
        </p:nvSpPr>
        <p:spPr>
          <a:xfrm>
            <a:off x="6771959" y="2477828"/>
            <a:ext cx="1146864" cy="984450"/>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rcRect/>
            <a:stretch>
              <a:fillRect/>
            </a:stretch>
          </a:blipFill>
          <a:ln>
            <a:solidFill>
              <a:srgbClr val="CC9900"/>
            </a:solidFill>
          </a:ln>
        </p:spPr>
        <p:style>
          <a:lnRef idx="2">
            <a:schemeClr val="accent5">
              <a:shade val="50000"/>
              <a:hueOff val="126486"/>
              <a:satOff val="-2798"/>
              <a:lumOff val="2099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Hexagon 24"/>
          <p:cNvSpPr/>
          <p:nvPr/>
        </p:nvSpPr>
        <p:spPr>
          <a:xfrm>
            <a:off x="5794345" y="863600"/>
            <a:ext cx="1146864" cy="984450"/>
          </a:xfrm>
          <a:prstGeom prst="hexagon">
            <a:avLst>
              <a:gd name="adj" fmla="val 25000"/>
              <a:gd name="vf" fmla="val 115470"/>
            </a:avLst>
          </a:prstGeom>
          <a:blipFill>
            <a:blip r:embed="rId6" cstate="screen">
              <a:extLst>
                <a:ext uri="{28A0092B-C50C-407E-A947-70E740481C1C}">
                  <a14:useLocalDpi xmlns:a14="http://schemas.microsoft.com/office/drawing/2010/main"/>
                </a:ext>
                <a:ext uri="{837473B0-CC2E-450A-ABE3-18F120FF3D39}">
                  <a1611:picAttrSrcUrl xmlns:a1611="http://schemas.microsoft.com/office/drawing/2016/11/main" xmlns="" xmlns:dgm="http://schemas.openxmlformats.org/drawingml/2006/diagram" r:id="rId7"/>
                </a:ext>
              </a:extLst>
            </a:blip>
            <a:srcRect/>
            <a:stretch>
              <a:fillRect/>
            </a:stretch>
          </a:blipFill>
          <a:ln>
            <a:solidFill>
              <a:srgbClr val="FFCC00"/>
            </a:solidFill>
          </a:ln>
        </p:spPr>
        <p:style>
          <a:lnRef idx="2">
            <a:schemeClr val="accent5">
              <a:shade val="50000"/>
              <a:hueOff val="252972"/>
              <a:satOff val="-5595"/>
              <a:lumOff val="41987"/>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1" name="Group 30"/>
          <p:cNvGrpSpPr/>
          <p:nvPr/>
        </p:nvGrpSpPr>
        <p:grpSpPr>
          <a:xfrm>
            <a:off x="4821784" y="1404709"/>
            <a:ext cx="3097039" cy="2059130"/>
            <a:chOff x="4821784" y="1404709"/>
            <a:chExt cx="3097039" cy="2059130"/>
          </a:xfrm>
        </p:grpSpPr>
        <p:sp>
          <p:nvSpPr>
            <p:cNvPr id="5" name="Freeform 4"/>
            <p:cNvSpPr/>
            <p:nvPr/>
          </p:nvSpPr>
          <p:spPr>
            <a:xfrm>
              <a:off x="4821784" y="2479389"/>
              <a:ext cx="1146864" cy="984450"/>
            </a:xfrm>
            <a:custGeom>
              <a:avLst/>
              <a:gdLst>
                <a:gd name="connsiteX0" fmla="*/ 0 w 1146864"/>
                <a:gd name="connsiteY0" fmla="*/ 492225 h 984450"/>
                <a:gd name="connsiteX1" fmla="*/ 246113 w 1146864"/>
                <a:gd name="connsiteY1" fmla="*/ 0 h 984450"/>
                <a:gd name="connsiteX2" fmla="*/ 900752 w 1146864"/>
                <a:gd name="connsiteY2" fmla="*/ 0 h 984450"/>
                <a:gd name="connsiteX3" fmla="*/ 1146864 w 1146864"/>
                <a:gd name="connsiteY3" fmla="*/ 492225 h 984450"/>
                <a:gd name="connsiteX4" fmla="*/ 900752 w 1146864"/>
                <a:gd name="connsiteY4" fmla="*/ 984450 h 984450"/>
                <a:gd name="connsiteX5" fmla="*/ 246113 w 1146864"/>
                <a:gd name="connsiteY5" fmla="*/ 984450 h 984450"/>
                <a:gd name="connsiteX6" fmla="*/ 0 w 1146864"/>
                <a:gd name="connsiteY6" fmla="*/ 492225 h 9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864" h="984450">
                  <a:moveTo>
                    <a:pt x="0" y="492225"/>
                  </a:moveTo>
                  <a:lnTo>
                    <a:pt x="246113" y="0"/>
                  </a:lnTo>
                  <a:lnTo>
                    <a:pt x="900752" y="0"/>
                  </a:lnTo>
                  <a:lnTo>
                    <a:pt x="1146864" y="492225"/>
                  </a:lnTo>
                  <a:lnTo>
                    <a:pt x="900752" y="984450"/>
                  </a:lnTo>
                  <a:lnTo>
                    <a:pt x="246113" y="984450"/>
                  </a:lnTo>
                  <a:lnTo>
                    <a:pt x="0" y="492225"/>
                  </a:lnTo>
                  <a:close/>
                </a:path>
              </a:pathLst>
            </a:custGeom>
            <a:solidFill>
              <a:srgbClr val="CC9900"/>
            </a:solidFill>
            <a:ln>
              <a:solidFill>
                <a:srgbClr val="CC9900"/>
              </a:solidFill>
            </a:ln>
          </p:spPr>
          <p:style>
            <a:lnRef idx="2">
              <a:schemeClr val="accent5">
                <a:shade val="50000"/>
                <a:hueOff val="0"/>
                <a:satOff val="0"/>
                <a:lumOff val="0"/>
                <a:alphaOff val="0"/>
              </a:schemeClr>
            </a:lnRef>
            <a:fillRef idx="1">
              <a:schemeClr val="accent5">
                <a:shade val="50000"/>
                <a:hueOff val="0"/>
                <a:satOff val="0"/>
                <a:lumOff val="0"/>
                <a:alphaOff val="0"/>
              </a:schemeClr>
            </a:fillRef>
            <a:effectRef idx="0">
              <a:schemeClr val="accent5">
                <a:shade val="50000"/>
                <a:hueOff val="0"/>
                <a:satOff val="0"/>
                <a:lumOff val="0"/>
                <a:alphaOff val="0"/>
              </a:schemeClr>
            </a:effectRef>
            <a:fontRef idx="minor">
              <a:schemeClr val="lt1"/>
            </a:fontRef>
          </p:style>
          <p:txBody>
            <a:bodyPr spcFirstLastPara="0" vert="horz" wrap="square" lIns="177610" tIns="166427" rIns="177609" bIns="166427" numCol="1" spcCol="1270" anchor="ctr" anchorCtr="0">
              <a:noAutofit/>
            </a:bodyPr>
            <a:lstStyle/>
            <a:p>
              <a:pPr lvl="0" algn="ctr" defTabSz="466725">
                <a:lnSpc>
                  <a:spcPct val="90000"/>
                </a:lnSpc>
                <a:spcBef>
                  <a:spcPct val="0"/>
                </a:spcBef>
                <a:spcAft>
                  <a:spcPct val="35000"/>
                </a:spcAft>
              </a:pPr>
              <a:r>
                <a:rPr lang="en-US" sz="1050" kern="1200" dirty="0"/>
                <a:t>Public </a:t>
              </a:r>
              <a:r>
                <a:rPr lang="en-US" sz="1050" kern="1200" dirty="0" smtClean="0"/>
                <a:t>Comment</a:t>
              </a:r>
              <a:endParaRPr lang="en-US" sz="1050" kern="1200" dirty="0"/>
            </a:p>
          </p:txBody>
        </p:sp>
        <p:sp>
          <p:nvSpPr>
            <p:cNvPr id="23" name="Freeform 22"/>
            <p:cNvSpPr/>
            <p:nvPr/>
          </p:nvSpPr>
          <p:spPr>
            <a:xfrm>
              <a:off x="4821784" y="1406270"/>
              <a:ext cx="1146864" cy="984450"/>
            </a:xfrm>
            <a:custGeom>
              <a:avLst/>
              <a:gdLst>
                <a:gd name="connsiteX0" fmla="*/ 0 w 1146864"/>
                <a:gd name="connsiteY0" fmla="*/ 492225 h 984450"/>
                <a:gd name="connsiteX1" fmla="*/ 246113 w 1146864"/>
                <a:gd name="connsiteY1" fmla="*/ 0 h 984450"/>
                <a:gd name="connsiteX2" fmla="*/ 900752 w 1146864"/>
                <a:gd name="connsiteY2" fmla="*/ 0 h 984450"/>
                <a:gd name="connsiteX3" fmla="*/ 1146864 w 1146864"/>
                <a:gd name="connsiteY3" fmla="*/ 492225 h 984450"/>
                <a:gd name="connsiteX4" fmla="*/ 900752 w 1146864"/>
                <a:gd name="connsiteY4" fmla="*/ 984450 h 984450"/>
                <a:gd name="connsiteX5" fmla="*/ 246113 w 1146864"/>
                <a:gd name="connsiteY5" fmla="*/ 984450 h 984450"/>
                <a:gd name="connsiteX6" fmla="*/ 0 w 1146864"/>
                <a:gd name="connsiteY6" fmla="*/ 492225 h 9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864" h="984450">
                  <a:moveTo>
                    <a:pt x="0" y="492225"/>
                  </a:moveTo>
                  <a:lnTo>
                    <a:pt x="246113" y="0"/>
                  </a:lnTo>
                  <a:lnTo>
                    <a:pt x="900752" y="0"/>
                  </a:lnTo>
                  <a:lnTo>
                    <a:pt x="1146864" y="492225"/>
                  </a:lnTo>
                  <a:lnTo>
                    <a:pt x="900752" y="984450"/>
                  </a:lnTo>
                  <a:lnTo>
                    <a:pt x="246113" y="984450"/>
                  </a:lnTo>
                  <a:lnTo>
                    <a:pt x="0" y="492225"/>
                  </a:lnTo>
                  <a:close/>
                </a:path>
              </a:pathLst>
            </a:custGeom>
            <a:solidFill>
              <a:srgbClr val="FFCC00"/>
            </a:solidFill>
            <a:ln>
              <a:solidFill>
                <a:srgbClr val="FFCC00"/>
              </a:solidFill>
            </a:ln>
          </p:spPr>
          <p:style>
            <a:lnRef idx="2">
              <a:schemeClr val="accent5">
                <a:shade val="50000"/>
                <a:hueOff val="252972"/>
                <a:satOff val="-5595"/>
                <a:lumOff val="41987"/>
                <a:alphaOff val="0"/>
              </a:schemeClr>
            </a:lnRef>
            <a:fillRef idx="1">
              <a:schemeClr val="accent5">
                <a:shade val="50000"/>
                <a:hueOff val="252972"/>
                <a:satOff val="-5595"/>
                <a:lumOff val="41987"/>
                <a:alphaOff val="0"/>
              </a:schemeClr>
            </a:fillRef>
            <a:effectRef idx="0">
              <a:schemeClr val="accent5">
                <a:shade val="50000"/>
                <a:hueOff val="252972"/>
                <a:satOff val="-5595"/>
                <a:lumOff val="41987"/>
                <a:alphaOff val="0"/>
              </a:schemeClr>
            </a:effectRef>
            <a:fontRef idx="minor">
              <a:schemeClr val="lt1"/>
            </a:fontRef>
          </p:style>
          <p:txBody>
            <a:bodyPr spcFirstLastPara="0" vert="horz" wrap="square" lIns="177610" tIns="166427" rIns="177609" bIns="166427"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Environment</a:t>
              </a:r>
            </a:p>
          </p:txBody>
        </p:sp>
        <p:sp>
          <p:nvSpPr>
            <p:cNvPr id="27" name="Freeform 26"/>
            <p:cNvSpPr/>
            <p:nvPr/>
          </p:nvSpPr>
          <p:spPr>
            <a:xfrm>
              <a:off x="6771959" y="1404709"/>
              <a:ext cx="1146864" cy="984450"/>
            </a:xfrm>
            <a:custGeom>
              <a:avLst/>
              <a:gdLst>
                <a:gd name="connsiteX0" fmla="*/ 0 w 1146864"/>
                <a:gd name="connsiteY0" fmla="*/ 492225 h 984450"/>
                <a:gd name="connsiteX1" fmla="*/ 246113 w 1146864"/>
                <a:gd name="connsiteY1" fmla="*/ 0 h 984450"/>
                <a:gd name="connsiteX2" fmla="*/ 900752 w 1146864"/>
                <a:gd name="connsiteY2" fmla="*/ 0 h 984450"/>
                <a:gd name="connsiteX3" fmla="*/ 1146864 w 1146864"/>
                <a:gd name="connsiteY3" fmla="*/ 492225 h 984450"/>
                <a:gd name="connsiteX4" fmla="*/ 900752 w 1146864"/>
                <a:gd name="connsiteY4" fmla="*/ 984450 h 984450"/>
                <a:gd name="connsiteX5" fmla="*/ 246113 w 1146864"/>
                <a:gd name="connsiteY5" fmla="*/ 984450 h 984450"/>
                <a:gd name="connsiteX6" fmla="*/ 0 w 1146864"/>
                <a:gd name="connsiteY6" fmla="*/ 492225 h 98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864" h="984450">
                  <a:moveTo>
                    <a:pt x="0" y="492225"/>
                  </a:moveTo>
                  <a:lnTo>
                    <a:pt x="246113" y="0"/>
                  </a:lnTo>
                  <a:lnTo>
                    <a:pt x="900752" y="0"/>
                  </a:lnTo>
                  <a:lnTo>
                    <a:pt x="1146864" y="492225"/>
                  </a:lnTo>
                  <a:lnTo>
                    <a:pt x="900752" y="984450"/>
                  </a:lnTo>
                  <a:lnTo>
                    <a:pt x="246113" y="984450"/>
                  </a:lnTo>
                  <a:lnTo>
                    <a:pt x="0" y="492225"/>
                  </a:lnTo>
                  <a:close/>
                </a:path>
              </a:pathLst>
            </a:custGeom>
            <a:solidFill>
              <a:srgbClr val="FFCC00"/>
            </a:solidFill>
            <a:ln>
              <a:solidFill>
                <a:srgbClr val="FFCC00"/>
              </a:solidFill>
            </a:ln>
          </p:spPr>
          <p:style>
            <a:lnRef idx="2">
              <a:schemeClr val="accent5">
                <a:shade val="50000"/>
                <a:hueOff val="126486"/>
                <a:satOff val="-2798"/>
                <a:lumOff val="20993"/>
                <a:alphaOff val="0"/>
              </a:schemeClr>
            </a:lnRef>
            <a:fillRef idx="1">
              <a:schemeClr val="accent5">
                <a:shade val="50000"/>
                <a:hueOff val="126486"/>
                <a:satOff val="-2798"/>
                <a:lumOff val="20993"/>
                <a:alphaOff val="0"/>
              </a:schemeClr>
            </a:fillRef>
            <a:effectRef idx="0">
              <a:schemeClr val="accent5">
                <a:shade val="50000"/>
                <a:hueOff val="126486"/>
                <a:satOff val="-2798"/>
                <a:lumOff val="20993"/>
                <a:alphaOff val="0"/>
              </a:schemeClr>
            </a:effectRef>
            <a:fontRef idx="minor">
              <a:schemeClr val="lt1"/>
            </a:fontRef>
          </p:style>
          <p:txBody>
            <a:bodyPr spcFirstLastPara="0" vert="horz" wrap="square" lIns="177610" tIns="163887" rIns="177609" bIns="163887" numCol="1" spcCol="1270" anchor="ctr" anchorCtr="0">
              <a:noAutofit/>
            </a:bodyPr>
            <a:lstStyle/>
            <a:p>
              <a:pPr lvl="0" algn="ctr" defTabSz="377825">
                <a:lnSpc>
                  <a:spcPct val="90000"/>
                </a:lnSpc>
                <a:spcBef>
                  <a:spcPct val="0"/>
                </a:spcBef>
                <a:spcAft>
                  <a:spcPct val="35000"/>
                </a:spcAft>
              </a:pPr>
              <a:r>
                <a:rPr lang="en-US" sz="900" b="0" kern="1200" dirty="0">
                  <a:solidFill>
                    <a:schemeClr val="tx1"/>
                  </a:solidFill>
                </a:rPr>
                <a:t>Constructability</a:t>
              </a:r>
            </a:p>
          </p:txBody>
        </p:sp>
      </p:grpSp>
      <p:sp>
        <p:nvSpPr>
          <p:cNvPr id="29" name="Hexagon 28"/>
          <p:cNvSpPr/>
          <p:nvPr/>
        </p:nvSpPr>
        <p:spPr>
          <a:xfrm>
            <a:off x="7753614" y="1945819"/>
            <a:ext cx="1146864" cy="984450"/>
          </a:xfrm>
          <a:prstGeom prst="hexagon">
            <a:avLst>
              <a:gd name="adj" fmla="val 25000"/>
              <a:gd name="vf" fmla="val 115470"/>
            </a:avLst>
          </a:prstGeom>
          <a:blipFill>
            <a:blip r:embed="rId8" cstate="screen">
              <a:extLst>
                <a:ext uri="{28A0092B-C50C-407E-A947-70E740481C1C}">
                  <a14:useLocalDpi xmlns:a14="http://schemas.microsoft.com/office/drawing/2010/main"/>
                </a:ext>
              </a:extLst>
            </a:blip>
            <a:srcRect/>
            <a:stretch>
              <a:fillRect/>
            </a:stretch>
          </a:blipFill>
          <a:ln>
            <a:solidFill>
              <a:srgbClr val="FFCC00"/>
            </a:solidFill>
          </a:ln>
        </p:spPr>
        <p:style>
          <a:lnRef idx="2">
            <a:schemeClr val="accent5">
              <a:shade val="50000"/>
              <a:hueOff val="126486"/>
              <a:satOff val="-2798"/>
              <a:lumOff val="2099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 name="Group 1"/>
          <p:cNvGrpSpPr/>
          <p:nvPr/>
        </p:nvGrpSpPr>
        <p:grpSpPr>
          <a:xfrm>
            <a:off x="3771900" y="3439328"/>
            <a:ext cx="5238750" cy="369332"/>
            <a:chOff x="3743864" y="3439328"/>
            <a:chExt cx="5400136" cy="369332"/>
          </a:xfrm>
        </p:grpSpPr>
        <p:sp>
          <p:nvSpPr>
            <p:cNvPr id="11" name="Rounded Rectangle 10">
              <a:extLst>
                <a:ext uri="{FF2B5EF4-FFF2-40B4-BE49-F238E27FC236}">
                  <a16:creationId xmlns:a16="http://schemas.microsoft.com/office/drawing/2014/main" xmlns="" id="{F8AAF3A5-6C13-E740-AD21-ECF23808CB55}"/>
                </a:ext>
              </a:extLst>
            </p:cNvPr>
            <p:cNvSpPr/>
            <p:nvPr/>
          </p:nvSpPr>
          <p:spPr>
            <a:xfrm>
              <a:off x="3743864" y="3498752"/>
              <a:ext cx="5400136" cy="250166"/>
            </a:xfrm>
            <a:prstGeom prst="roundRect">
              <a:avLst/>
            </a:prstGeom>
            <a:solidFill>
              <a:schemeClr val="tx1">
                <a:lumMod val="75000"/>
                <a:lumOff val="2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457482B9-1F7F-3340-AF2D-953F572FE6DC}"/>
                </a:ext>
              </a:extLst>
            </p:cNvPr>
            <p:cNvSpPr txBox="1"/>
            <p:nvPr/>
          </p:nvSpPr>
          <p:spPr>
            <a:xfrm>
              <a:off x="4947249" y="3439328"/>
              <a:ext cx="2993366" cy="369332"/>
            </a:xfrm>
            <a:prstGeom prst="rect">
              <a:avLst/>
            </a:prstGeom>
            <a:noFill/>
          </p:spPr>
          <p:txBody>
            <a:bodyPr wrap="square" rtlCol="0">
              <a:spAutoFit/>
            </a:bodyPr>
            <a:lstStyle/>
            <a:p>
              <a:pPr algn="ctr"/>
              <a:r>
                <a:rPr lang="en-US" b="1" dirty="0">
                  <a:solidFill>
                    <a:schemeClr val="bg1"/>
                  </a:solidFill>
                </a:rPr>
                <a:t>Balance the Issues</a:t>
              </a:r>
            </a:p>
          </p:txBody>
        </p:sp>
      </p:grpSp>
      <p:sp>
        <p:nvSpPr>
          <p:cNvPr id="14" name="Rectangle 13">
            <a:extLst>
              <a:ext uri="{FF2B5EF4-FFF2-40B4-BE49-F238E27FC236}">
                <a16:creationId xmlns:a16="http://schemas.microsoft.com/office/drawing/2014/main" xmlns="" id="{7550C80E-79F6-884D-9989-D8144348A817}"/>
              </a:ext>
            </a:extLst>
          </p:cNvPr>
          <p:cNvSpPr/>
          <p:nvPr/>
        </p:nvSpPr>
        <p:spPr>
          <a:xfrm>
            <a:off x="536515" y="2106054"/>
            <a:ext cx="2993366" cy="461665"/>
          </a:xfrm>
          <a:prstGeom prst="rect">
            <a:avLst/>
          </a:prstGeom>
          <a:solidFill>
            <a:srgbClr val="CC9900"/>
          </a:solidFill>
        </p:spPr>
        <p:txBody>
          <a:bodyPr wrap="square">
            <a:spAutoFit/>
          </a:bodyPr>
          <a:lstStyle/>
          <a:p>
            <a:pPr algn="ctr"/>
            <a:r>
              <a:rPr lang="en-US" sz="2400" b="1" dirty="0">
                <a:solidFill>
                  <a:schemeClr val="bg1"/>
                </a:solidFill>
              </a:rPr>
              <a:t>Follow the Process</a:t>
            </a:r>
          </a:p>
        </p:txBody>
      </p:sp>
      <p:sp>
        <p:nvSpPr>
          <p:cNvPr id="15" name="TextBox 14">
            <a:extLst>
              <a:ext uri="{FF2B5EF4-FFF2-40B4-BE49-F238E27FC236}">
                <a16:creationId xmlns:a16="http://schemas.microsoft.com/office/drawing/2014/main" xmlns="" id="{0CF4EE36-543D-9A41-9369-0613B19A2B27}"/>
              </a:ext>
            </a:extLst>
          </p:cNvPr>
          <p:cNvSpPr txBox="1"/>
          <p:nvPr/>
        </p:nvSpPr>
        <p:spPr>
          <a:xfrm>
            <a:off x="536515" y="2723440"/>
            <a:ext cx="2993366" cy="461665"/>
          </a:xfrm>
          <a:prstGeom prst="rect">
            <a:avLst/>
          </a:prstGeom>
          <a:solidFill>
            <a:srgbClr val="CC9900"/>
          </a:solidFill>
        </p:spPr>
        <p:txBody>
          <a:bodyPr wrap="square" rtlCol="0">
            <a:spAutoFit/>
          </a:bodyPr>
          <a:lstStyle/>
          <a:p>
            <a:pPr algn="ctr"/>
            <a:r>
              <a:rPr lang="en-US" sz="2400" b="1" dirty="0">
                <a:solidFill>
                  <a:schemeClr val="bg1"/>
                </a:solidFill>
              </a:rPr>
              <a:t>Balance the Issues</a:t>
            </a:r>
          </a:p>
        </p:txBody>
      </p:sp>
      <p:sp>
        <p:nvSpPr>
          <p:cNvPr id="16" name="TextBox 15">
            <a:extLst>
              <a:ext uri="{FF2B5EF4-FFF2-40B4-BE49-F238E27FC236}">
                <a16:creationId xmlns:a16="http://schemas.microsoft.com/office/drawing/2014/main" xmlns="" id="{3DC7611F-FB27-CA4C-B962-825D791869EF}"/>
              </a:ext>
            </a:extLst>
          </p:cNvPr>
          <p:cNvSpPr txBox="1"/>
          <p:nvPr/>
        </p:nvSpPr>
        <p:spPr>
          <a:xfrm>
            <a:off x="3821908" y="3793730"/>
            <a:ext cx="2184976" cy="584775"/>
          </a:xfrm>
          <a:prstGeom prst="rect">
            <a:avLst/>
          </a:prstGeom>
          <a:noFill/>
        </p:spPr>
        <p:txBody>
          <a:bodyPr wrap="square" rtlCol="0">
            <a:spAutoFit/>
          </a:bodyPr>
          <a:lstStyle/>
          <a:p>
            <a:pPr algn="ctr"/>
            <a:r>
              <a:rPr lang="en-US" sz="1600" dirty="0"/>
              <a:t>*No single factor outweighs all others</a:t>
            </a:r>
          </a:p>
        </p:txBody>
      </p:sp>
      <p:sp>
        <p:nvSpPr>
          <p:cNvPr id="17"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10</a:t>
            </a:fld>
            <a:endParaRPr lang="en-US" sz="1000" dirty="0"/>
          </a:p>
        </p:txBody>
      </p:sp>
      <p:sp>
        <p:nvSpPr>
          <p:cNvPr id="19" name="TextBox 18">
            <a:extLst>
              <a:ext uri="{FF2B5EF4-FFF2-40B4-BE49-F238E27FC236}">
                <a16:creationId xmlns:a16="http://schemas.microsoft.com/office/drawing/2014/main" xmlns="" id="{D531B8F9-C476-4600-89F4-1C884DD3B5A3}"/>
              </a:ext>
            </a:extLst>
          </p:cNvPr>
          <p:cNvSpPr txBox="1"/>
          <p:nvPr/>
        </p:nvSpPr>
        <p:spPr>
          <a:xfrm>
            <a:off x="5635187" y="93546"/>
            <a:ext cx="2922755" cy="430887"/>
          </a:xfrm>
          <a:prstGeom prst="rect">
            <a:avLst/>
          </a:prstGeom>
          <a:noFill/>
        </p:spPr>
        <p:txBody>
          <a:bodyPr wrap="square" rtlCol="0" anchor="t">
            <a:spAutoFit/>
          </a:bodyPr>
          <a:lstStyle/>
          <a:p>
            <a:pPr algn="ctr"/>
            <a:r>
              <a:rPr lang="en-US" sz="2200" b="1" dirty="0" err="1" smtClean="0">
                <a:solidFill>
                  <a:srgbClr val="FFFFFF"/>
                </a:solidFill>
                <a:latin typeface="Franklin Gothic Medium"/>
              </a:rPr>
              <a:t>SEIS</a:t>
            </a:r>
            <a:r>
              <a:rPr lang="en-US" sz="2200" b="1" dirty="0" smtClean="0">
                <a:solidFill>
                  <a:srgbClr val="FFFFFF"/>
                </a:solidFill>
                <a:latin typeface="Franklin Gothic Medium"/>
              </a:rPr>
              <a:t> Update</a:t>
            </a:r>
            <a:endParaRPr lang="en-US" sz="2200" b="1" dirty="0">
              <a:solidFill>
                <a:srgbClr val="FFFFFF"/>
              </a:solidFill>
              <a:latin typeface="Franklin Gothic Medium"/>
            </a:endParaRPr>
          </a:p>
        </p:txBody>
      </p:sp>
      <p:sp>
        <p:nvSpPr>
          <p:cNvPr id="21" name="Oval 20">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2</a:t>
            </a:r>
            <a:endParaRPr lang="en-US" sz="3600" b="1" dirty="0">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3198693606"/>
      </p:ext>
    </p:extLst>
  </p:cSld>
  <p:clrMapOvr>
    <a:masterClrMapping/>
  </p:clrMapOvr>
  <mc:AlternateContent xmlns:mc="http://schemas.openxmlformats.org/markup-compatibility/2006" xmlns:p14="http://schemas.microsoft.com/office/powerpoint/2010/main">
    <mc:Choice Requires="p14">
      <p:transition spd="slow" p14:dur="1250" advClick="0" advTm="22500">
        <p:fade/>
        <p:sndAc>
          <p:stSnd>
            <p:snd r:embed="rId3" name="v2_Slide_9.wav"/>
          </p:stSnd>
        </p:sndAc>
      </p:transition>
    </mc:Choice>
    <mc:Fallback xmlns="">
      <p:transition spd="slow" advClick="0" advTm="22500">
        <p:fade/>
        <p:sndAc>
          <p:stSnd>
            <p:snd r:embed="rId9" name="v2_Slide_9.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par>
                                <p:cTn id="10" presetID="26" presetClass="emph" presetSubtype="0" fill="hold" nodeType="withEffect">
                                  <p:stCondLst>
                                    <p:cond delay="4750"/>
                                  </p:stCondLst>
                                  <p:childTnLst>
                                    <p:animEffect transition="out" filter="fade">
                                      <p:cBhvr>
                                        <p:cTn id="11" dur="2000" tmFilter="0, 0; .2, .5; .8, .5; 1, 0"/>
                                        <p:tgtEl>
                                          <p:spTgt spid="31"/>
                                        </p:tgtEl>
                                      </p:cBhvr>
                                    </p:animEffect>
                                    <p:animScale>
                                      <p:cBhvr>
                                        <p:cTn id="12" dur="1000" autoRev="1" fill="hold"/>
                                        <p:tgtEl>
                                          <p:spTgt spid="31"/>
                                        </p:tgtEl>
                                      </p:cBhvr>
                                      <p:by x="105000" y="105000"/>
                                    </p:animScale>
                                  </p:childTnLst>
                                </p:cTn>
                              </p:par>
                              <p:par>
                                <p:cTn id="13" presetID="26" presetClass="emph" presetSubtype="0" fill="hold" grpId="0" nodeType="withEffect">
                                  <p:stCondLst>
                                    <p:cond delay="15000"/>
                                  </p:stCondLst>
                                  <p:childTnLst>
                                    <p:animEffect transition="out" filter="fade">
                                      <p:cBhvr>
                                        <p:cTn id="14" dur="1750" tmFilter="0, 0; .2, .5; .8, .5; 1, 0"/>
                                        <p:tgtEl>
                                          <p:spTgt spid="14"/>
                                        </p:tgtEl>
                                      </p:cBhvr>
                                    </p:animEffect>
                                    <p:animScale>
                                      <p:cBhvr>
                                        <p:cTn id="15" dur="875" autoRev="1" fill="hold"/>
                                        <p:tgtEl>
                                          <p:spTgt spid="14"/>
                                        </p:tgtEl>
                                      </p:cBhvr>
                                      <p:by x="105000" y="105000"/>
                                    </p:animScale>
                                  </p:childTnLst>
                                </p:cTn>
                              </p:par>
                              <p:par>
                                <p:cTn id="16" presetID="26" presetClass="emph" presetSubtype="0" fill="hold" grpId="0" nodeType="withEffect">
                                  <p:stCondLst>
                                    <p:cond delay="16500"/>
                                  </p:stCondLst>
                                  <p:childTnLst>
                                    <p:animEffect transition="out" filter="fade">
                                      <p:cBhvr>
                                        <p:cTn id="17" dur="1750" tmFilter="0, 0; .2, .5; .8, .5; 1, 0"/>
                                        <p:tgtEl>
                                          <p:spTgt spid="15"/>
                                        </p:tgtEl>
                                      </p:cBhvr>
                                    </p:animEffect>
                                    <p:animScale>
                                      <p:cBhvr>
                                        <p:cTn id="18" dur="8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40EF5649-0228-40D2-999D-D6AB5EE55041}"/>
              </a:ext>
            </a:extLst>
          </p:cNvPr>
          <p:cNvSpPr txBox="1">
            <a:spLocks/>
          </p:cNvSpPr>
          <p:nvPr/>
        </p:nvSpPr>
        <p:spPr>
          <a:xfrm>
            <a:off x="5448299" y="103416"/>
            <a:ext cx="3088821"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solidFill>
                  <a:schemeClr val="bg1"/>
                </a:solidFill>
              </a:rPr>
              <a:t>Fiscal Year of Funding</a:t>
            </a:r>
            <a:endParaRPr lang="en-US" dirty="0">
              <a:solidFill>
                <a:schemeClr val="bg1"/>
              </a:solidFill>
            </a:endParaRPr>
          </a:p>
        </p:txBody>
      </p:sp>
      <p:sp>
        <p:nvSpPr>
          <p:cNvPr id="6" name="TextBox 5">
            <a:extLst>
              <a:ext uri="{FF2B5EF4-FFF2-40B4-BE49-F238E27FC236}">
                <a16:creationId xmlns:a16="http://schemas.microsoft.com/office/drawing/2014/main" xmlns="" id="{B1277EBF-9FEE-49A3-A04B-FF5A6A87C696}"/>
              </a:ext>
            </a:extLst>
          </p:cNvPr>
          <p:cNvSpPr txBox="1"/>
          <p:nvPr/>
        </p:nvSpPr>
        <p:spPr>
          <a:xfrm>
            <a:off x="0" y="1090298"/>
            <a:ext cx="9220200" cy="461665"/>
          </a:xfrm>
          <a:prstGeom prst="rect">
            <a:avLst/>
          </a:prstGeom>
          <a:noFill/>
        </p:spPr>
        <p:txBody>
          <a:bodyPr wrap="square" rtlCol="0" anchor="t">
            <a:spAutoFit/>
          </a:bodyPr>
          <a:lstStyle/>
          <a:p>
            <a:pPr algn="ctr"/>
            <a:r>
              <a:rPr lang="en-US" sz="2400" b="1" dirty="0" smtClean="0">
                <a:latin typeface="Franklin Gothic Medium"/>
              </a:rPr>
              <a:t>FDOT Current 5-Year Work Program:  </a:t>
            </a:r>
            <a:r>
              <a:rPr lang="en-US" sz="2400" dirty="0" smtClean="0">
                <a:latin typeface="Franklin Gothic Medium"/>
              </a:rPr>
              <a:t>(FY 2019 – 2023)</a:t>
            </a:r>
            <a:endParaRPr lang="en-US" sz="2400" dirty="0">
              <a:latin typeface="Franklin Gothic Medium"/>
            </a:endParaRPr>
          </a:p>
        </p:txBody>
      </p:sp>
      <p:sp>
        <p:nvSpPr>
          <p:cNvPr id="10" name="Rectangle 9"/>
          <p:cNvSpPr/>
          <p:nvPr/>
        </p:nvSpPr>
        <p:spPr>
          <a:xfrm>
            <a:off x="268794" y="3700860"/>
            <a:ext cx="8722806" cy="761747"/>
          </a:xfrm>
          <a:prstGeom prst="rect">
            <a:avLst/>
          </a:prstGeom>
        </p:spPr>
        <p:txBody>
          <a:bodyPr wrap="square">
            <a:spAutoFit/>
          </a:bodyPr>
          <a:lstStyle/>
          <a:p>
            <a:r>
              <a:rPr lang="en-US" sz="1450" dirty="0" smtClean="0"/>
              <a:t>The study is anticipated to be completed by Fall 2020. </a:t>
            </a:r>
            <a:br>
              <a:rPr lang="en-US" sz="1450" dirty="0" smtClean="0"/>
            </a:br>
            <a:r>
              <a:rPr lang="en-US" sz="1450" dirty="0" smtClean="0"/>
              <a:t>Project is not currently funded with exception of ROW Acquisition for Segment 1A and Northwest Expressway.</a:t>
            </a:r>
          </a:p>
          <a:p>
            <a:r>
              <a:rPr lang="en-US" sz="1450" dirty="0" err="1" smtClean="0"/>
              <a:t>FDOT</a:t>
            </a:r>
            <a:r>
              <a:rPr lang="en-US" sz="1450" dirty="0" smtClean="0"/>
              <a:t> is currently seeking funding for the selected alternative.</a:t>
            </a:r>
            <a:endParaRPr lang="en-US" sz="1450" dirty="0"/>
          </a:p>
        </p:txBody>
      </p:sp>
      <p:sp>
        <p:nvSpPr>
          <p:cNvPr id="9" name="Oval 8">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2</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8"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11</a:t>
            </a:fld>
            <a:endParaRPr lang="en-US" sz="1000" dirty="0"/>
          </a:p>
        </p:txBody>
      </p:sp>
      <p:pic>
        <p:nvPicPr>
          <p:cNvPr id="1026" name="Picture 2" descr="\\Vswes-fs\data\PROJECT\5157275\PD&amp;E FileCabinet\F.PublicInvolvement\F.16-SEIS 2nd Workshop Dec 2018\6_Presentation\Supporting Graphics\Work_Program_Phase_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4850" y="1595508"/>
            <a:ext cx="8429035" cy="20574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8390" y="3115069"/>
            <a:ext cx="8555836" cy="612869"/>
          </a:xfrm>
          <a:prstGeom prst="rect">
            <a:avLst/>
          </a:prstGeom>
          <a:noFill/>
          <a:ln w="57150">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660275"/>
      </p:ext>
    </p:extLst>
  </p:cSld>
  <p:clrMapOvr>
    <a:masterClrMapping/>
  </p:clrMapOvr>
  <mc:AlternateContent xmlns:mc="http://schemas.openxmlformats.org/markup-compatibility/2006" xmlns:p14="http://schemas.microsoft.com/office/powerpoint/2010/main">
    <mc:Choice Requires="p14">
      <p:transition spd="slow" p14:dur="1250" advClick="0" advTm="23500">
        <p:fade/>
        <p:sndAc>
          <p:stSnd>
            <p:snd r:embed="rId3" name="v2_Slide_10.wav"/>
          </p:stSnd>
        </p:sndAc>
      </p:transition>
    </mc:Choice>
    <mc:Fallback xmlns="">
      <p:transition spd="slow" advClick="0" advTm="23500">
        <p:fade/>
        <p:sndAc>
          <p:stSnd>
            <p:snd r:embed="rId5" name="v2_Slide_10.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310641" y="1004823"/>
            <a:ext cx="6524891" cy="5403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80CB882-5634-4AF9-B2F0-73DCC0520D9D}"/>
              </a:ext>
            </a:extLst>
          </p:cNvPr>
          <p:cNvSpPr txBox="1"/>
          <p:nvPr/>
        </p:nvSpPr>
        <p:spPr>
          <a:xfrm>
            <a:off x="0" y="999053"/>
            <a:ext cx="9144000" cy="502702"/>
          </a:xfrm>
          <a:prstGeom prst="rect">
            <a:avLst/>
          </a:prstGeom>
          <a:noFill/>
        </p:spPr>
        <p:txBody>
          <a:bodyPr wrap="square" rtlCol="0" anchor="t">
            <a:spAutoFit/>
          </a:bodyPr>
          <a:lstStyle/>
          <a:p>
            <a:pPr algn="ctr">
              <a:lnSpc>
                <a:spcPts val="3200"/>
              </a:lnSpc>
            </a:pPr>
            <a:r>
              <a:rPr lang="en-US" sz="2800" b="1" dirty="0" smtClean="0">
                <a:solidFill>
                  <a:schemeClr val="bg1"/>
                </a:solidFill>
                <a:latin typeface="Franklin Gothic Medium"/>
              </a:rPr>
              <a:t>What problems are we trying to solve?</a:t>
            </a:r>
            <a:endParaRPr lang="en-US" sz="2800" b="1" dirty="0">
              <a:solidFill>
                <a:schemeClr val="bg1"/>
              </a:solidFill>
              <a:latin typeface="Franklin Gothic Medium"/>
            </a:endParaRPr>
          </a:p>
        </p:txBody>
      </p:sp>
      <p:pic>
        <p:nvPicPr>
          <p:cNvPr id="11" name="Picture 10">
            <a:extLst>
              <a:ext uri="{FF2B5EF4-FFF2-40B4-BE49-F238E27FC236}">
                <a16:creationId xmlns:a16="http://schemas.microsoft.com/office/drawing/2014/main" xmlns="" id="{89F800F3-7F49-D044-8C67-ED68A1731A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373" r="9127"/>
          <a:stretch/>
        </p:blipFill>
        <p:spPr>
          <a:xfrm>
            <a:off x="373379" y="2070519"/>
            <a:ext cx="1790701" cy="1347275"/>
          </a:xfrm>
          <a:prstGeom prst="rect">
            <a:avLst/>
          </a:prstGeom>
        </p:spPr>
      </p:pic>
      <p:pic>
        <p:nvPicPr>
          <p:cNvPr id="12" name="Picture 11">
            <a:extLst>
              <a:ext uri="{FF2B5EF4-FFF2-40B4-BE49-F238E27FC236}">
                <a16:creationId xmlns:a16="http://schemas.microsoft.com/office/drawing/2014/main" xmlns="" id="{E885B5EF-0464-874E-8530-804BB1FA06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289" r="5412"/>
          <a:stretch/>
        </p:blipFill>
        <p:spPr>
          <a:xfrm>
            <a:off x="4658360" y="2202286"/>
            <a:ext cx="2400300" cy="1232882"/>
          </a:xfrm>
          <a:prstGeom prst="rect">
            <a:avLst/>
          </a:prstGeom>
        </p:spPr>
      </p:pic>
      <p:pic>
        <p:nvPicPr>
          <p:cNvPr id="13" name="Picture 12">
            <a:extLst>
              <a:ext uri="{FF2B5EF4-FFF2-40B4-BE49-F238E27FC236}">
                <a16:creationId xmlns:a16="http://schemas.microsoft.com/office/drawing/2014/main" xmlns="" id="{0687E78A-55E2-7047-899D-46F7D331B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9924" y="1692467"/>
            <a:ext cx="1604576" cy="1757941"/>
          </a:xfrm>
          <a:prstGeom prst="rect">
            <a:avLst/>
          </a:prstGeom>
        </p:spPr>
      </p:pic>
      <p:grpSp>
        <p:nvGrpSpPr>
          <p:cNvPr id="3" name="Group 2"/>
          <p:cNvGrpSpPr/>
          <p:nvPr/>
        </p:nvGrpSpPr>
        <p:grpSpPr>
          <a:xfrm>
            <a:off x="2057991" y="1791138"/>
            <a:ext cx="2500251" cy="1644030"/>
            <a:chOff x="2042751" y="1806378"/>
            <a:chExt cx="2500251" cy="1644030"/>
          </a:xfrm>
        </p:grpSpPr>
        <p:sp>
          <p:nvSpPr>
            <p:cNvPr id="14" name="TextBox 13">
              <a:extLst>
                <a:ext uri="{FF2B5EF4-FFF2-40B4-BE49-F238E27FC236}">
                  <a16:creationId xmlns:a16="http://schemas.microsoft.com/office/drawing/2014/main" xmlns="" id="{1B05DA6D-8177-4E3A-A93B-3CA19EEF72BC}"/>
                </a:ext>
              </a:extLst>
            </p:cNvPr>
            <p:cNvSpPr txBox="1"/>
            <p:nvPr/>
          </p:nvSpPr>
          <p:spPr>
            <a:xfrm>
              <a:off x="2042751" y="3050298"/>
              <a:ext cx="2500251" cy="400110"/>
            </a:xfrm>
            <a:prstGeom prst="rect">
              <a:avLst/>
            </a:prstGeom>
            <a:noFill/>
          </p:spPr>
          <p:txBody>
            <a:bodyPr wrap="square" rtlCol="0">
              <a:spAutoFit/>
            </a:bodyPr>
            <a:lstStyle/>
            <a:p>
              <a:pPr algn="ctr"/>
              <a:r>
                <a:rPr lang="en-US" sz="2000" b="1" dirty="0">
                  <a:solidFill>
                    <a:srgbClr val="7A7D9A"/>
                  </a:solidFill>
                  <a:latin typeface="+mj-lt"/>
                </a:rPr>
                <a:t>Traffic Operations</a:t>
              </a:r>
            </a:p>
          </p:txBody>
        </p:sp>
        <p:grpSp>
          <p:nvGrpSpPr>
            <p:cNvPr id="15" name="Group 14">
              <a:extLst>
                <a:ext uri="{FF2B5EF4-FFF2-40B4-BE49-F238E27FC236}">
                  <a16:creationId xmlns:a16="http://schemas.microsoft.com/office/drawing/2014/main" xmlns="" id="{D546D707-26B9-4B62-8DA2-265587550901}"/>
                </a:ext>
              </a:extLst>
            </p:cNvPr>
            <p:cNvGrpSpPr/>
            <p:nvPr/>
          </p:nvGrpSpPr>
          <p:grpSpPr>
            <a:xfrm>
              <a:off x="2629107" y="1806378"/>
              <a:ext cx="1327541" cy="1327541"/>
              <a:chOff x="2440775" y="2321964"/>
              <a:chExt cx="1327541" cy="1327541"/>
            </a:xfrm>
          </p:grpSpPr>
          <p:pic>
            <p:nvPicPr>
              <p:cNvPr id="16" name="Graphic 4" descr="Traffic light">
                <a:extLst>
                  <a:ext uri="{FF2B5EF4-FFF2-40B4-BE49-F238E27FC236}">
                    <a16:creationId xmlns:a16="http://schemas.microsoft.com/office/drawing/2014/main" xmlns="" id="{C6C982FD-18C6-4DEA-8F13-35286AE7C08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2440775" y="2321964"/>
                <a:ext cx="1327541" cy="1327541"/>
              </a:xfrm>
              <a:prstGeom prst="rect">
                <a:avLst/>
              </a:prstGeom>
            </p:spPr>
          </p:pic>
          <p:sp>
            <p:nvSpPr>
              <p:cNvPr id="17" name="Oval 16">
                <a:extLst>
                  <a:ext uri="{FF2B5EF4-FFF2-40B4-BE49-F238E27FC236}">
                    <a16:creationId xmlns:a16="http://schemas.microsoft.com/office/drawing/2014/main" xmlns="" id="{00590B5B-CCC8-42AF-8AC2-37B5A7DE74BA}"/>
                  </a:ext>
                </a:extLst>
              </p:cNvPr>
              <p:cNvSpPr/>
              <p:nvPr/>
            </p:nvSpPr>
            <p:spPr>
              <a:xfrm>
                <a:off x="2969648" y="2552218"/>
                <a:ext cx="269794" cy="26979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BF942D04-661B-46B0-9F73-811060463238}"/>
                  </a:ext>
                </a:extLst>
              </p:cNvPr>
              <p:cNvSpPr/>
              <p:nvPr/>
            </p:nvSpPr>
            <p:spPr>
              <a:xfrm>
                <a:off x="2969648" y="2850837"/>
                <a:ext cx="269794" cy="269794"/>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FF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73FAB8EC-3C69-4FC1-BB67-ED692FAD6DEA}"/>
                  </a:ext>
                </a:extLst>
              </p:cNvPr>
              <p:cNvSpPr/>
              <p:nvPr/>
            </p:nvSpPr>
            <p:spPr>
              <a:xfrm>
                <a:off x="2969648" y="3149456"/>
                <a:ext cx="269794" cy="269794"/>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sp>
        <p:nvSpPr>
          <p:cNvPr id="21" name="Oval 20">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tx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3</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20"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12</a:t>
            </a:fld>
            <a:endParaRPr lang="en-US" sz="1000" dirty="0"/>
          </a:p>
        </p:txBody>
      </p:sp>
      <p:sp>
        <p:nvSpPr>
          <p:cNvPr id="22" name="TextBox 21">
            <a:extLst>
              <a:ext uri="{FF2B5EF4-FFF2-40B4-BE49-F238E27FC236}">
                <a16:creationId xmlns:a16="http://schemas.microsoft.com/office/drawing/2014/main" xmlns="" id="{8B4DAA6D-C9D8-DC41-9620-01F0C580D893}"/>
              </a:ext>
            </a:extLst>
          </p:cNvPr>
          <p:cNvSpPr txBox="1"/>
          <p:nvPr/>
        </p:nvSpPr>
        <p:spPr>
          <a:xfrm>
            <a:off x="1" y="3662220"/>
            <a:ext cx="9186352" cy="646331"/>
          </a:xfrm>
          <a:prstGeom prst="rect">
            <a:avLst/>
          </a:prstGeom>
          <a:noFill/>
        </p:spPr>
        <p:txBody>
          <a:bodyPr wrap="square" rtlCol="0">
            <a:spAutoFit/>
          </a:bodyPr>
          <a:lstStyle/>
          <a:p>
            <a:pPr algn="ctr"/>
            <a:r>
              <a:rPr lang="en-US" b="1" dirty="0" smtClean="0">
                <a:solidFill>
                  <a:srgbClr val="244590"/>
                </a:solidFill>
                <a:latin typeface="+mj-lt"/>
              </a:rPr>
              <a:t>The complete listing of the Purpose and Need for the Tampa Interstate Study </a:t>
            </a:r>
            <a:br>
              <a:rPr lang="en-US" b="1" dirty="0" smtClean="0">
                <a:solidFill>
                  <a:srgbClr val="244590"/>
                </a:solidFill>
                <a:latin typeface="+mj-lt"/>
              </a:rPr>
            </a:br>
            <a:r>
              <a:rPr lang="en-US" b="1" dirty="0" smtClean="0">
                <a:solidFill>
                  <a:srgbClr val="244590"/>
                </a:solidFill>
                <a:latin typeface="+mj-lt"/>
              </a:rPr>
              <a:t>is available on the project website.</a:t>
            </a:r>
            <a:endParaRPr lang="en-US" b="1" dirty="0">
              <a:solidFill>
                <a:srgbClr val="244590"/>
              </a:solidFill>
            </a:endParaRPr>
          </a:p>
        </p:txBody>
      </p:sp>
    </p:spTree>
    <p:extLst>
      <p:ext uri="{BB962C8B-B14F-4D97-AF65-F5344CB8AC3E}">
        <p14:creationId xmlns:p14="http://schemas.microsoft.com/office/powerpoint/2010/main" val="3196271861"/>
      </p:ext>
    </p:extLst>
  </p:cSld>
  <p:clrMapOvr>
    <a:masterClrMapping/>
  </p:clrMapOvr>
  <mc:AlternateContent xmlns:mc="http://schemas.openxmlformats.org/markup-compatibility/2006" xmlns:p14="http://schemas.microsoft.com/office/powerpoint/2010/main">
    <mc:Choice Requires="p14">
      <p:transition spd="slow" p14:dur="1250" advClick="0" advTm="44600">
        <p:sndAc>
          <p:stSnd>
            <p:snd r:embed="rId3" name="v3_Slide_12.wav"/>
          </p:stSnd>
        </p:sndAc>
      </p:transition>
    </mc:Choice>
    <mc:Fallback xmlns="">
      <p:transition spd="slow" advClick="0" advTm="44600">
        <p:sndAc>
          <p:stSnd>
            <p:snd r:embed="rId11" name="v3_Slide_12.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475" y="1226890"/>
            <a:ext cx="8939347" cy="37605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13</a:t>
            </a:fld>
            <a:endParaRPr lang="en-US" sz="1000" dirty="0"/>
          </a:p>
        </p:txBody>
      </p:sp>
      <p:sp>
        <p:nvSpPr>
          <p:cNvPr id="11" name="TextBox 10">
            <a:extLst>
              <a:ext uri="{FF2B5EF4-FFF2-40B4-BE49-F238E27FC236}">
                <a16:creationId xmlns:a16="http://schemas.microsoft.com/office/drawing/2014/main" xmlns="" id="{D531B8F9-C476-4600-89F4-1C884DD3B5A3}"/>
              </a:ext>
            </a:extLst>
          </p:cNvPr>
          <p:cNvSpPr txBox="1"/>
          <p:nvPr/>
        </p:nvSpPr>
        <p:spPr>
          <a:xfrm>
            <a:off x="5635187" y="93546"/>
            <a:ext cx="2922755"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Purpose/Need - Safety</a:t>
            </a:r>
            <a:endParaRPr lang="en-US" sz="2200" b="1" dirty="0">
              <a:solidFill>
                <a:srgbClr val="FFFFFF"/>
              </a:solidFill>
              <a:latin typeface="Franklin Gothic Medium"/>
            </a:endParaRPr>
          </a:p>
        </p:txBody>
      </p:sp>
      <p:sp>
        <p:nvSpPr>
          <p:cNvPr id="27" name="Rectangle 26">
            <a:extLst>
              <a:ext uri="{FF2B5EF4-FFF2-40B4-BE49-F238E27FC236}">
                <a16:creationId xmlns="" xmlns:a16="http://schemas.microsoft.com/office/drawing/2014/main" id="{BAA50B40-7A98-244E-98BD-DF6E608BEEBD}"/>
              </a:ext>
            </a:extLst>
          </p:cNvPr>
          <p:cNvSpPr/>
          <p:nvPr/>
        </p:nvSpPr>
        <p:spPr>
          <a:xfrm>
            <a:off x="10836422" y="293169"/>
            <a:ext cx="2514600" cy="592470"/>
          </a:xfrm>
          <a:prstGeom prst="rect">
            <a:avLst/>
          </a:prstGeom>
        </p:spPr>
        <p:txBody>
          <a:bodyPr wrap="square">
            <a:spAutoFit/>
          </a:bodyPr>
          <a:lstStyle/>
          <a:p>
            <a:pPr>
              <a:lnSpc>
                <a:spcPts val="1300"/>
              </a:lnSpc>
            </a:pPr>
            <a:r>
              <a:rPr lang="en-US" sz="1150" dirty="0"/>
              <a:t>Sections of I-275 are identified </a:t>
            </a:r>
            <a:r>
              <a:rPr lang="en-US" sz="1150" dirty="0" smtClean="0"/>
              <a:t>as severe </a:t>
            </a:r>
            <a:r>
              <a:rPr lang="en-US" sz="1150" dirty="0"/>
              <a:t>crash corridors in Hillsborough </a:t>
            </a:r>
            <a:r>
              <a:rPr lang="en-US" sz="1150" dirty="0" err="1" smtClean="0"/>
              <a:t>MPO’s</a:t>
            </a:r>
            <a:r>
              <a:rPr lang="en-US" sz="1150" dirty="0" smtClean="0"/>
              <a:t> </a:t>
            </a:r>
            <a:r>
              <a:rPr lang="en-US" sz="1150" dirty="0"/>
              <a:t>Vision </a:t>
            </a:r>
            <a:r>
              <a:rPr lang="en-US" sz="1150" dirty="0" smtClean="0"/>
              <a:t>Zero </a:t>
            </a:r>
            <a:r>
              <a:rPr lang="en-US" sz="1150" dirty="0"/>
              <a:t>Action Plan.</a:t>
            </a:r>
          </a:p>
        </p:txBody>
      </p:sp>
      <p:sp>
        <p:nvSpPr>
          <p:cNvPr id="28" name="TextBox 27">
            <a:extLst>
              <a:ext uri="{FF2B5EF4-FFF2-40B4-BE49-F238E27FC236}">
                <a16:creationId xmlns="" xmlns:a16="http://schemas.microsoft.com/office/drawing/2014/main" id="{6B710389-47D7-274B-A723-0CA8E0FAE171}"/>
              </a:ext>
            </a:extLst>
          </p:cNvPr>
          <p:cNvSpPr txBox="1"/>
          <p:nvPr/>
        </p:nvSpPr>
        <p:spPr>
          <a:xfrm>
            <a:off x="241080" y="955021"/>
            <a:ext cx="4492845" cy="271869"/>
          </a:xfrm>
          <a:prstGeom prst="rect">
            <a:avLst/>
          </a:prstGeom>
          <a:noFill/>
        </p:spPr>
        <p:txBody>
          <a:bodyPr wrap="square" rtlCol="0">
            <a:spAutoFit/>
          </a:bodyPr>
          <a:lstStyle/>
          <a:p>
            <a:pPr>
              <a:lnSpc>
                <a:spcPts val="1400"/>
              </a:lnSpc>
            </a:pPr>
            <a:r>
              <a:rPr lang="en-US" sz="1200" i="1" dirty="0">
                <a:solidFill>
                  <a:srgbClr val="244590"/>
                </a:solidFill>
              </a:rPr>
              <a:t>Operational issues and congestion contribute to safety problems.</a:t>
            </a:r>
          </a:p>
        </p:txBody>
      </p:sp>
      <p:sp>
        <p:nvSpPr>
          <p:cNvPr id="40" name="Title 1">
            <a:extLst>
              <a:ext uri="{FF2B5EF4-FFF2-40B4-BE49-F238E27FC236}">
                <a16:creationId xmlns="" xmlns:a16="http://schemas.microsoft.com/office/drawing/2014/main" id="{F29E4A39-53D6-D845-85D7-3DC8CB2B95B6}"/>
              </a:ext>
            </a:extLst>
          </p:cNvPr>
          <p:cNvSpPr txBox="1">
            <a:spLocks/>
          </p:cNvSpPr>
          <p:nvPr/>
        </p:nvSpPr>
        <p:spPr>
          <a:xfrm>
            <a:off x="4571" y="671353"/>
            <a:ext cx="5353004" cy="321763"/>
          </a:xfrm>
          <a:prstGeom prst="rect">
            <a:avLst/>
          </a:prstGeom>
        </p:spPr>
        <p:txBody>
          <a:bodyPr vert="horz" lIns="91440" tIns="45720" rIns="91440" bIns="45720" rtlCol="0" anchor="t">
            <a:noAutofit/>
          </a:bodyPr>
          <a:lstStyle>
            <a:lvl1pPr algn="ctr" defTabSz="2194560" rtl="0" eaLnBrk="1" latinLnBrk="0" hangingPunct="1">
              <a:lnSpc>
                <a:spcPct val="90000"/>
              </a:lnSpc>
              <a:spcBef>
                <a:spcPct val="0"/>
              </a:spcBef>
              <a:buNone/>
              <a:defRPr sz="14400" kern="1200">
                <a:solidFill>
                  <a:schemeClr val="tx1"/>
                </a:solidFill>
                <a:latin typeface="+mj-lt"/>
                <a:ea typeface="+mj-ea"/>
                <a:cs typeface="+mj-cs"/>
              </a:defRPr>
            </a:lvl1pPr>
          </a:lstStyle>
          <a:p>
            <a:r>
              <a:rPr lang="en-US" sz="2200" b="1" dirty="0" smtClean="0">
                <a:solidFill>
                  <a:schemeClr val="tx2"/>
                </a:solidFill>
              </a:rPr>
              <a:t>What Problems Are We Trying to Solve?</a:t>
            </a:r>
            <a:endParaRPr lang="en-US" sz="2200" dirty="0">
              <a:solidFill>
                <a:schemeClr val="tx2"/>
              </a:solidFill>
              <a:latin typeface="+mn-lt"/>
            </a:endParaRPr>
          </a:p>
        </p:txBody>
      </p:sp>
      <p:sp>
        <p:nvSpPr>
          <p:cNvPr id="41" name="TextBox 40">
            <a:extLst>
              <a:ext uri="{FF2B5EF4-FFF2-40B4-BE49-F238E27FC236}">
                <a16:creationId xmlns="" xmlns:a16="http://schemas.microsoft.com/office/drawing/2014/main" id="{DFC7D10B-0D94-8D4F-80E9-EEF9CB777AEF}"/>
              </a:ext>
            </a:extLst>
          </p:cNvPr>
          <p:cNvSpPr txBox="1"/>
          <p:nvPr/>
        </p:nvSpPr>
        <p:spPr>
          <a:xfrm>
            <a:off x="10836422" y="1166024"/>
            <a:ext cx="3228994" cy="797654"/>
          </a:xfrm>
          <a:prstGeom prst="rect">
            <a:avLst/>
          </a:prstGeom>
          <a:noFill/>
        </p:spPr>
        <p:txBody>
          <a:bodyPr wrap="square" rtlCol="0">
            <a:spAutoFit/>
          </a:bodyPr>
          <a:lstStyle/>
          <a:p>
            <a:pPr algn="ctr">
              <a:lnSpc>
                <a:spcPts val="1100"/>
              </a:lnSpc>
            </a:pPr>
            <a:r>
              <a:rPr lang="en-US" sz="1050" dirty="0"/>
              <a:t>I-275 from the Howard Frankland Bridge to N Boulevard, SR60 from </a:t>
            </a:r>
            <a:r>
              <a:rPr lang="en-US" sz="1050" dirty="0" smtClean="0"/>
              <a:t/>
            </a:r>
            <a:br>
              <a:rPr lang="en-US" sz="1050" dirty="0" smtClean="0"/>
            </a:br>
            <a:r>
              <a:rPr lang="en-US" sz="1050" dirty="0" smtClean="0"/>
              <a:t>I-275 to </a:t>
            </a:r>
            <a:r>
              <a:rPr lang="en-US" sz="1050" dirty="0"/>
              <a:t>the Veterans Expressway, and the Veterans </a:t>
            </a:r>
            <a:r>
              <a:rPr lang="en-US" sz="1050" dirty="0" smtClean="0"/>
              <a:t>Expressway</a:t>
            </a:r>
            <a:br>
              <a:rPr lang="en-US" sz="1050" dirty="0" smtClean="0"/>
            </a:br>
            <a:r>
              <a:rPr lang="en-US" sz="1050" dirty="0" smtClean="0"/>
              <a:t> </a:t>
            </a:r>
            <a:r>
              <a:rPr lang="en-US" sz="1050" dirty="0"/>
              <a:t>to Hillsborough </a:t>
            </a:r>
            <a:r>
              <a:rPr lang="en-US" sz="1050" dirty="0" smtClean="0"/>
              <a:t>Ave North of Memorial Highway</a:t>
            </a:r>
            <a:endParaRPr lang="en-US" sz="1050" dirty="0">
              <a:solidFill>
                <a:srgbClr val="FF0000"/>
              </a:solidFill>
            </a:endParaRPr>
          </a:p>
        </p:txBody>
      </p:sp>
      <p:sp>
        <p:nvSpPr>
          <p:cNvPr id="26" name="Oval 25">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tx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3</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42" name="Title 1">
            <a:extLst>
              <a:ext uri="{FF2B5EF4-FFF2-40B4-BE49-F238E27FC236}">
                <a16:creationId xmlns="" xmlns:a16="http://schemas.microsoft.com/office/drawing/2014/main" id="{4FF13CDC-2E07-C64E-8C7E-7D8CCB15DAC0}"/>
              </a:ext>
            </a:extLst>
          </p:cNvPr>
          <p:cNvSpPr txBox="1">
            <a:spLocks/>
          </p:cNvSpPr>
          <p:nvPr/>
        </p:nvSpPr>
        <p:spPr>
          <a:xfrm>
            <a:off x="-3722447" y="2282786"/>
            <a:ext cx="1190727" cy="410335"/>
          </a:xfrm>
          <a:prstGeom prst="rect">
            <a:avLst/>
          </a:prstGeom>
        </p:spPr>
        <p:txBody>
          <a:bodyPr vert="horz" lIns="91440" tIns="45720" rIns="91440" bIns="45720" rtlCol="0" anchor="t">
            <a:noAutofit/>
          </a:bodyPr>
          <a:lstStyle>
            <a:lvl1pPr algn="ctr" defTabSz="2194560" rtl="0" eaLnBrk="1" latinLnBrk="0" hangingPunct="1">
              <a:lnSpc>
                <a:spcPct val="90000"/>
              </a:lnSpc>
              <a:spcBef>
                <a:spcPct val="0"/>
              </a:spcBef>
              <a:buNone/>
              <a:defRPr sz="14400" kern="1200">
                <a:solidFill>
                  <a:schemeClr val="tx1"/>
                </a:solidFill>
                <a:latin typeface="+mj-lt"/>
                <a:ea typeface="+mj-ea"/>
                <a:cs typeface="+mj-cs"/>
              </a:defRPr>
            </a:lvl1pPr>
          </a:lstStyle>
          <a:p>
            <a:pPr>
              <a:lnSpc>
                <a:spcPts val="1200"/>
              </a:lnSpc>
            </a:pPr>
            <a:r>
              <a:rPr lang="en-US" sz="1200" b="1" dirty="0"/>
              <a:t>993 Total </a:t>
            </a:r>
            <a:r>
              <a:rPr lang="en-US" sz="1200" b="1" dirty="0" smtClean="0"/>
              <a:t/>
            </a:r>
            <a:br>
              <a:rPr lang="en-US" sz="1200" b="1" dirty="0" smtClean="0"/>
            </a:br>
            <a:r>
              <a:rPr lang="en-US" sz="1200" b="1" dirty="0" smtClean="0"/>
              <a:t>(</a:t>
            </a:r>
            <a:r>
              <a:rPr lang="en-US" sz="1200" b="1" dirty="0"/>
              <a:t>2016 crashes)</a:t>
            </a:r>
            <a:endParaRPr lang="en-US" sz="1200" dirty="0"/>
          </a:p>
        </p:txBody>
      </p:sp>
      <p:sp>
        <p:nvSpPr>
          <p:cNvPr id="51" name="Title 1">
            <a:extLst>
              <a:ext uri="{FF2B5EF4-FFF2-40B4-BE49-F238E27FC236}">
                <a16:creationId xmlns="" xmlns:a16="http://schemas.microsoft.com/office/drawing/2014/main" id="{95451992-35B3-1D46-A0EE-C2109DCC2CF2}"/>
              </a:ext>
            </a:extLst>
          </p:cNvPr>
          <p:cNvSpPr txBox="1">
            <a:spLocks/>
          </p:cNvSpPr>
          <p:nvPr/>
        </p:nvSpPr>
        <p:spPr>
          <a:xfrm>
            <a:off x="9622301" y="2787849"/>
            <a:ext cx="1214121" cy="250953"/>
          </a:xfrm>
          <a:prstGeom prst="rect">
            <a:avLst/>
          </a:prstGeom>
        </p:spPr>
        <p:txBody>
          <a:bodyPr vert="horz" lIns="91440" tIns="45720" rIns="91440" bIns="45720" rtlCol="0" anchor="t">
            <a:noAutofit/>
          </a:bodyPr>
          <a:lstStyle>
            <a:lvl1pPr algn="ctr" defTabSz="2194560" rtl="0" eaLnBrk="1" latinLnBrk="0" hangingPunct="1">
              <a:lnSpc>
                <a:spcPct val="90000"/>
              </a:lnSpc>
              <a:spcBef>
                <a:spcPct val="0"/>
              </a:spcBef>
              <a:buNone/>
              <a:defRPr sz="14400" kern="1200">
                <a:solidFill>
                  <a:schemeClr val="tx1"/>
                </a:solidFill>
                <a:latin typeface="+mj-lt"/>
                <a:ea typeface="+mj-ea"/>
                <a:cs typeface="+mj-cs"/>
              </a:defRPr>
            </a:lvl1pPr>
          </a:lstStyle>
          <a:p>
            <a:r>
              <a:rPr lang="en-US" sz="1200" dirty="0" smtClean="0"/>
              <a:t>Downtown Area</a:t>
            </a:r>
            <a:endParaRPr lang="en-US" sz="1200" dirty="0">
              <a:latin typeface="+mn-lt"/>
            </a:endParaRPr>
          </a:p>
        </p:txBody>
      </p:sp>
      <p:sp>
        <p:nvSpPr>
          <p:cNvPr id="52" name="Title 1">
            <a:extLst>
              <a:ext uri="{FF2B5EF4-FFF2-40B4-BE49-F238E27FC236}">
                <a16:creationId xmlns="" xmlns:a16="http://schemas.microsoft.com/office/drawing/2014/main" id="{95451992-35B3-1D46-A0EE-C2109DCC2CF2}"/>
              </a:ext>
            </a:extLst>
          </p:cNvPr>
          <p:cNvSpPr txBox="1">
            <a:spLocks/>
          </p:cNvSpPr>
          <p:nvPr/>
        </p:nvSpPr>
        <p:spPr>
          <a:xfrm>
            <a:off x="10883582" y="2376905"/>
            <a:ext cx="1567337" cy="250953"/>
          </a:xfrm>
          <a:prstGeom prst="rect">
            <a:avLst/>
          </a:prstGeom>
        </p:spPr>
        <p:txBody>
          <a:bodyPr vert="horz" lIns="91440" tIns="45720" rIns="91440" bIns="45720" rtlCol="0" anchor="t">
            <a:noAutofit/>
          </a:bodyPr>
          <a:lstStyle>
            <a:lvl1pPr algn="ctr" defTabSz="2194560" rtl="0" eaLnBrk="1" latinLnBrk="0" hangingPunct="1">
              <a:lnSpc>
                <a:spcPct val="90000"/>
              </a:lnSpc>
              <a:spcBef>
                <a:spcPct val="0"/>
              </a:spcBef>
              <a:buNone/>
              <a:defRPr sz="14400" kern="1200">
                <a:solidFill>
                  <a:schemeClr val="tx1"/>
                </a:solidFill>
                <a:latin typeface="+mj-lt"/>
                <a:ea typeface="+mj-ea"/>
                <a:cs typeface="+mj-cs"/>
              </a:defRPr>
            </a:lvl1pPr>
          </a:lstStyle>
          <a:p>
            <a:r>
              <a:rPr lang="en-US" sz="1200" dirty="0" smtClean="0"/>
              <a:t>Westshore Area</a:t>
            </a:r>
            <a:endParaRPr lang="en-US" sz="1200" dirty="0">
              <a:latin typeface="+mn-lt"/>
            </a:endParaRPr>
          </a:p>
        </p:txBody>
      </p:sp>
      <p:pic>
        <p:nvPicPr>
          <p:cNvPr id="48" name="Picture 2" descr="\\VSWES-FS\DATA\USERS\5guerrs\Desktop\DTI_Display_Boards_Proofs_06 1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0594" t="51331" r="4054" b="40176"/>
          <a:stretch/>
        </p:blipFill>
        <p:spPr bwMode="auto">
          <a:xfrm>
            <a:off x="2494890" y="4120714"/>
            <a:ext cx="3839236" cy="717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SWES-FS\DATA\USERS\5guerrs\Desktop\DTI_Display_Boards_Proofs_06 17.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708" t="62721" r="2089" b="8568"/>
          <a:stretch/>
        </p:blipFill>
        <p:spPr bwMode="auto">
          <a:xfrm>
            <a:off x="4286180" y="1552807"/>
            <a:ext cx="4723017" cy="21143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VSWES-FS\DATA\USERS\5guerrs\Desktop\DTI_Display_Boards_Proofs_06 17.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471" t="19099" r="2369" b="51537"/>
          <a:stretch/>
        </p:blipFill>
        <p:spPr bwMode="auto">
          <a:xfrm>
            <a:off x="178008" y="1305386"/>
            <a:ext cx="4671864" cy="21624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VSWES-FS\DATA\USERS\5guerrs\Desktop\DTI_Display_Boards_Proofs_06 17.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6856" t="52285" r="77845" b="42773"/>
          <a:stretch/>
        </p:blipFill>
        <p:spPr bwMode="auto">
          <a:xfrm>
            <a:off x="525965" y="3982526"/>
            <a:ext cx="1636210" cy="79269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856CD6BC-F4BB-EE4E-941B-45ED845D320E}"/>
              </a:ext>
            </a:extLst>
          </p:cNvPr>
          <p:cNvSpPr txBox="1"/>
          <p:nvPr/>
        </p:nvSpPr>
        <p:spPr>
          <a:xfrm>
            <a:off x="6470651" y="4034989"/>
            <a:ext cx="2419350" cy="861774"/>
          </a:xfrm>
          <a:prstGeom prst="rect">
            <a:avLst/>
          </a:prstGeom>
          <a:noFill/>
        </p:spPr>
        <p:txBody>
          <a:bodyPr wrap="square" rtlCol="0">
            <a:spAutoFit/>
          </a:bodyPr>
          <a:lstStyle/>
          <a:p>
            <a:pPr marL="114300" indent="-114300"/>
            <a:r>
              <a:rPr lang="en-US" sz="1000" dirty="0"/>
              <a:t>* Includes angle, </a:t>
            </a:r>
            <a:r>
              <a:rPr lang="en-US" sz="1000" dirty="0" smtClean="0"/>
              <a:t>bicycle, head-on, left turn, pedestrian</a:t>
            </a:r>
            <a:r>
              <a:rPr lang="en-US" sz="1000" dirty="0"/>
              <a:t>, </a:t>
            </a:r>
            <a:r>
              <a:rPr lang="en-US" sz="1000" dirty="0" smtClean="0"/>
              <a:t>right turn, rollover, hit fixed object, hit non-fixed object, single vehicle, right turn other and unknown crashes.</a:t>
            </a:r>
            <a:endParaRPr lang="en-US" sz="1000" dirty="0"/>
          </a:p>
        </p:txBody>
      </p:sp>
      <p:sp>
        <p:nvSpPr>
          <p:cNvPr id="2" name="Rectangle 1"/>
          <p:cNvSpPr/>
          <p:nvPr/>
        </p:nvSpPr>
        <p:spPr>
          <a:xfrm>
            <a:off x="2409826" y="4055024"/>
            <a:ext cx="4000500" cy="830774"/>
          </a:xfrm>
          <a:prstGeom prst="rect">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 descr="\\VSWES-FS\DATA\USERS\5guerrs\Desktop\DTI_Display_Boards_Proofs_06 1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5168" t="48195" r="26490" b="49040"/>
          <a:stretch/>
        </p:blipFill>
        <p:spPr bwMode="auto">
          <a:xfrm>
            <a:off x="2979788" y="3764394"/>
            <a:ext cx="2839987" cy="233480"/>
          </a:xfrm>
          <a:prstGeom prst="rect">
            <a:avLst/>
          </a:prstGeom>
          <a:noFill/>
          <a:extLst>
            <a:ext uri="{909E8E84-426E-40DD-AFC4-6F175D3DCCD1}">
              <a14:hiddenFill xmlns:a14="http://schemas.microsoft.com/office/drawing/2010/main">
                <a:solidFill>
                  <a:srgbClr val="FFFFFF"/>
                </a:solidFill>
              </a14:hiddenFill>
            </a:ext>
          </a:extLst>
        </p:spPr>
      </p:pic>
      <p:sp>
        <p:nvSpPr>
          <p:cNvPr id="50" name="Right Arrow 49"/>
          <p:cNvSpPr/>
          <p:nvPr/>
        </p:nvSpPr>
        <p:spPr>
          <a:xfrm rot="5400000">
            <a:off x="7128694" y="2335972"/>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0800000">
            <a:off x="7685769" y="2529461"/>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10800000">
            <a:off x="6695169" y="2763929"/>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a:off x="2539267" y="2719770"/>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a:off x="3529867" y="2495125"/>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ight Arrow 30"/>
          <p:cNvSpPr/>
          <p:nvPr/>
        </p:nvSpPr>
        <p:spPr>
          <a:xfrm rot="16200000">
            <a:off x="3186967" y="2085018"/>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Arrow 31"/>
          <p:cNvSpPr/>
          <p:nvPr/>
        </p:nvSpPr>
        <p:spPr>
          <a:xfrm rot="20306964">
            <a:off x="1087538" y="2956734"/>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p:cNvSpPr/>
          <p:nvPr/>
        </p:nvSpPr>
        <p:spPr>
          <a:xfrm rot="9333978">
            <a:off x="5089528" y="3044245"/>
            <a:ext cx="250954" cy="175022"/>
          </a:xfrm>
          <a:prstGeom prst="rightArrow">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338076"/>
      </p:ext>
    </p:extLst>
  </p:cSld>
  <p:clrMapOvr>
    <a:masterClrMapping/>
  </p:clrMapOvr>
  <mc:AlternateContent xmlns:mc="http://schemas.openxmlformats.org/markup-compatibility/2006" xmlns:p14="http://schemas.microsoft.com/office/powerpoint/2010/main">
    <mc:Choice Requires="p14">
      <p:transition spd="slow" p14:dur="1250" advClick="0" advTm="25750">
        <p:fade/>
        <p:sndAc>
          <p:stSnd>
            <p:snd r:embed="rId3" name="v2_Slide_12.wav"/>
          </p:stSnd>
        </p:sndAc>
      </p:transition>
    </mc:Choice>
    <mc:Fallback xmlns="">
      <p:transition spd="slow" advClick="0" advTm="25750">
        <p:fade/>
        <p:sndAc>
          <p:stSnd>
            <p:snd r:embed="rId10" name="v2_Slide_1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450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2000"/>
                                        <p:tgtEl>
                                          <p:spTgt spid="50"/>
                                        </p:tgtEl>
                                      </p:cBhvr>
                                    </p:animEffect>
                                  </p:childTnLst>
                                </p:cTn>
                              </p:par>
                              <p:par>
                                <p:cTn id="8" presetID="22" presetClass="entr" presetSubtype="4" fill="hold" grpId="0" nodeType="withEffect">
                                  <p:stCondLst>
                                    <p:cond delay="450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2000"/>
                                        <p:tgtEl>
                                          <p:spTgt spid="24"/>
                                        </p:tgtEl>
                                      </p:cBhvr>
                                    </p:animEffect>
                                  </p:childTnLst>
                                </p:cTn>
                              </p:par>
                              <p:par>
                                <p:cTn id="11" presetID="22" presetClass="entr" presetSubtype="4" fill="hold" grpId="0" nodeType="withEffect">
                                  <p:stCondLst>
                                    <p:cond delay="450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2000"/>
                                        <p:tgtEl>
                                          <p:spTgt spid="25"/>
                                        </p:tgtEl>
                                      </p:cBhvr>
                                    </p:animEffect>
                                  </p:childTnLst>
                                </p:cTn>
                              </p:par>
                              <p:par>
                                <p:cTn id="14" presetID="22" presetClass="entr" presetSubtype="4" fill="hold" grpId="0" nodeType="withEffect">
                                  <p:stCondLst>
                                    <p:cond delay="450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2000"/>
                                        <p:tgtEl>
                                          <p:spTgt spid="29"/>
                                        </p:tgtEl>
                                      </p:cBhvr>
                                    </p:animEffect>
                                  </p:childTnLst>
                                </p:cTn>
                              </p:par>
                              <p:par>
                                <p:cTn id="17" presetID="22" presetClass="entr" presetSubtype="4" fill="hold" grpId="0" nodeType="withEffect">
                                  <p:stCondLst>
                                    <p:cond delay="450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2000"/>
                                        <p:tgtEl>
                                          <p:spTgt spid="30"/>
                                        </p:tgtEl>
                                      </p:cBhvr>
                                    </p:animEffect>
                                  </p:childTnLst>
                                </p:cTn>
                              </p:par>
                              <p:par>
                                <p:cTn id="20" presetID="22" presetClass="entr" presetSubtype="4" fill="hold" grpId="0" nodeType="withEffect">
                                  <p:stCondLst>
                                    <p:cond delay="450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2000"/>
                                        <p:tgtEl>
                                          <p:spTgt spid="31"/>
                                        </p:tgtEl>
                                      </p:cBhvr>
                                    </p:animEffect>
                                  </p:childTnLst>
                                </p:cTn>
                              </p:par>
                              <p:par>
                                <p:cTn id="23" presetID="22" presetClass="entr" presetSubtype="4" fill="hold" grpId="0" nodeType="withEffect">
                                  <p:stCondLst>
                                    <p:cond delay="450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2000"/>
                                        <p:tgtEl>
                                          <p:spTgt spid="32"/>
                                        </p:tgtEl>
                                      </p:cBhvr>
                                    </p:animEffect>
                                  </p:childTnLst>
                                </p:cTn>
                              </p:par>
                              <p:par>
                                <p:cTn id="26" presetID="22" presetClass="entr" presetSubtype="4" fill="hold" grpId="0" nodeType="withEffect">
                                  <p:stCondLst>
                                    <p:cond delay="450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25" grpId="0" animBg="1"/>
      <p:bldP spid="29"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96973"/>
            <a:ext cx="6220140" cy="464230"/>
          </a:xfrm>
          <a:prstGeom prst="rect">
            <a:avLst/>
          </a:prstGeom>
          <a:noFill/>
        </p:spPr>
        <p:txBody>
          <a:bodyPr wrap="square" rtlCol="0" anchor="t">
            <a:spAutoFit/>
          </a:bodyPr>
          <a:lstStyle/>
          <a:p>
            <a:pPr algn="ctr">
              <a:lnSpc>
                <a:spcPts val="2900"/>
              </a:lnSpc>
            </a:pPr>
            <a:r>
              <a:rPr lang="en-US" sz="2600" b="1" dirty="0">
                <a:latin typeface="+mj-lt"/>
              </a:rPr>
              <a:t>What alternatives is FDOT considering ?</a:t>
            </a:r>
            <a:r>
              <a:rPr lang="en-US" sz="2800" b="1" dirty="0">
                <a:latin typeface="+mj-lt"/>
              </a:rPr>
              <a:t> </a:t>
            </a:r>
            <a:endParaRPr lang="en-US" sz="2800" dirty="0"/>
          </a:p>
        </p:txBody>
      </p:sp>
      <p:grpSp>
        <p:nvGrpSpPr>
          <p:cNvPr id="4" name="Group 3"/>
          <p:cNvGrpSpPr/>
          <p:nvPr/>
        </p:nvGrpSpPr>
        <p:grpSpPr>
          <a:xfrm>
            <a:off x="247040" y="1464182"/>
            <a:ext cx="1943710" cy="2565486"/>
            <a:chOff x="247040" y="1464182"/>
            <a:chExt cx="1943710" cy="2565486"/>
          </a:xfrm>
          <a:solidFill>
            <a:schemeClr val="accent6">
              <a:lumMod val="20000"/>
              <a:lumOff val="80000"/>
            </a:schemeClr>
          </a:solidFill>
        </p:grpSpPr>
        <p:sp>
          <p:nvSpPr>
            <p:cNvPr id="2" name="Rectangle: Rounded Corners 1">
              <a:extLst>
                <a:ext uri="{FF2B5EF4-FFF2-40B4-BE49-F238E27FC236}">
                  <a16:creationId xmlns:a16="http://schemas.microsoft.com/office/drawing/2014/main" xmlns="" id="{34CCD55D-8618-41DC-8439-41133F0A5539}"/>
                </a:ext>
              </a:extLst>
            </p:cNvPr>
            <p:cNvSpPr/>
            <p:nvPr/>
          </p:nvSpPr>
          <p:spPr>
            <a:xfrm>
              <a:off x="247040" y="1464182"/>
              <a:ext cx="1943710" cy="2565486"/>
            </a:xfrm>
            <a:prstGeom prst="roundRect">
              <a:avLst/>
            </a:prstGeom>
            <a:solidFill>
              <a:schemeClr val="accent1">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5301F984-18CB-E949-94F7-3F494E4A482D}"/>
                </a:ext>
              </a:extLst>
            </p:cNvPr>
            <p:cNvSpPr txBox="1"/>
            <p:nvPr/>
          </p:nvSpPr>
          <p:spPr>
            <a:xfrm>
              <a:off x="279787" y="2233624"/>
              <a:ext cx="1895723" cy="1015663"/>
            </a:xfrm>
            <a:prstGeom prst="rect">
              <a:avLst/>
            </a:prstGeom>
            <a:noFill/>
          </p:spPr>
          <p:txBody>
            <a:bodyPr wrap="square" rtlCol="0">
              <a:spAutoFit/>
            </a:bodyPr>
            <a:lstStyle/>
            <a:p>
              <a:pPr algn="ctr"/>
              <a:r>
                <a:rPr lang="en-US" sz="2000" b="1" dirty="0">
                  <a:latin typeface="+mj-lt"/>
                </a:rPr>
                <a:t>No </a:t>
              </a:r>
              <a:br>
                <a:rPr lang="en-US" sz="2000" b="1" dirty="0">
                  <a:latin typeface="+mj-lt"/>
                </a:rPr>
              </a:br>
              <a:r>
                <a:rPr lang="en-US" sz="2000" b="1" dirty="0">
                  <a:latin typeface="+mj-lt"/>
                </a:rPr>
                <a:t>Further </a:t>
              </a:r>
            </a:p>
            <a:p>
              <a:pPr algn="ctr"/>
              <a:r>
                <a:rPr lang="en-US" sz="2000" b="1" dirty="0">
                  <a:latin typeface="+mj-lt"/>
                </a:rPr>
                <a:t>Action</a:t>
              </a:r>
            </a:p>
          </p:txBody>
        </p:sp>
      </p:grpSp>
      <p:grpSp>
        <p:nvGrpSpPr>
          <p:cNvPr id="5" name="Group 4"/>
          <p:cNvGrpSpPr/>
          <p:nvPr/>
        </p:nvGrpSpPr>
        <p:grpSpPr>
          <a:xfrm>
            <a:off x="2315542" y="1460675"/>
            <a:ext cx="1840231" cy="2682116"/>
            <a:chOff x="2315542" y="1460675"/>
            <a:chExt cx="1840231" cy="2682116"/>
          </a:xfrm>
          <a:solidFill>
            <a:schemeClr val="accent5">
              <a:lumMod val="40000"/>
              <a:lumOff val="60000"/>
            </a:schemeClr>
          </a:solidFill>
        </p:grpSpPr>
        <p:sp>
          <p:nvSpPr>
            <p:cNvPr id="26" name="Rectangle: Rounded Corners 25">
              <a:extLst>
                <a:ext uri="{FF2B5EF4-FFF2-40B4-BE49-F238E27FC236}">
                  <a16:creationId xmlns:a16="http://schemas.microsoft.com/office/drawing/2014/main" xmlns="" id="{417C44A8-E9D6-402A-A23B-7A6DD71855EF}"/>
                </a:ext>
              </a:extLst>
            </p:cNvPr>
            <p:cNvSpPr/>
            <p:nvPr/>
          </p:nvSpPr>
          <p:spPr>
            <a:xfrm>
              <a:off x="2315542" y="1460675"/>
              <a:ext cx="1830614" cy="2568993"/>
            </a:xfrm>
            <a:prstGeom prst="roundRect">
              <a:avLst/>
            </a:prstGeom>
            <a:solidFill>
              <a:schemeClr val="accent6">
                <a:lumMod val="20000"/>
                <a:lumOff val="80000"/>
              </a:schemeClr>
            </a:solidFill>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xmlns="" id="{FC77A651-B0D7-45A2-A15B-1EBCE1C0CFCF}"/>
                </a:ext>
              </a:extLst>
            </p:cNvPr>
            <p:cNvSpPr txBox="1"/>
            <p:nvPr/>
          </p:nvSpPr>
          <p:spPr>
            <a:xfrm>
              <a:off x="2325159" y="2019133"/>
              <a:ext cx="1830614" cy="2123658"/>
            </a:xfrm>
            <a:prstGeom prst="rect">
              <a:avLst/>
            </a:prstGeom>
            <a:noFill/>
          </p:spPr>
          <p:txBody>
            <a:bodyPr wrap="square" rtlCol="0" anchor="t">
              <a:spAutoFit/>
            </a:bodyPr>
            <a:lstStyle/>
            <a:p>
              <a:pPr algn="ctr"/>
              <a:r>
                <a:rPr lang="en-US" sz="2000" b="1" dirty="0">
                  <a:latin typeface="+mj-lt"/>
                </a:rPr>
                <a:t>1996</a:t>
              </a:r>
              <a:r>
                <a:rPr lang="en-US" sz="2000" b="1" dirty="0">
                  <a:latin typeface="Franklin Gothic Medium"/>
                </a:rPr>
                <a:t> TIS FEIS Long-Term</a:t>
              </a:r>
              <a:endParaRPr lang="en-US" dirty="0">
                <a:latin typeface="Franklin Gothic Book"/>
              </a:endParaRPr>
            </a:p>
            <a:p>
              <a:pPr algn="ctr"/>
              <a:r>
                <a:rPr lang="en-US" sz="2000" b="1" dirty="0">
                  <a:latin typeface="Franklin Gothic Medium"/>
                </a:rPr>
                <a:t>Preferred Alternative</a:t>
              </a:r>
            </a:p>
            <a:p>
              <a:pPr algn="ctr"/>
              <a:r>
                <a:rPr lang="en-US" sz="2000" b="1" dirty="0">
                  <a:latin typeface="Franklin Gothic Medium"/>
                </a:rPr>
                <a:t>(Non-Tolled)</a:t>
              </a:r>
            </a:p>
            <a:p>
              <a:pPr algn="ctr"/>
              <a:endParaRPr lang="en-US" sz="2000" dirty="0">
                <a:latin typeface="Franklin Gothic Medium"/>
              </a:endParaRPr>
            </a:p>
            <a:p>
              <a:pPr algn="ctr"/>
              <a:endParaRPr lang="en-US" sz="1200" dirty="0"/>
            </a:p>
          </p:txBody>
        </p:sp>
      </p:grpSp>
      <p:sp>
        <p:nvSpPr>
          <p:cNvPr id="3" name="TextBox 2">
            <a:extLst>
              <a:ext uri="{FF2B5EF4-FFF2-40B4-BE49-F238E27FC236}">
                <a16:creationId xmlns:a16="http://schemas.microsoft.com/office/drawing/2014/main" xmlns="" id="{A11D2D90-DECB-4827-962A-0F46EC741AFD}"/>
              </a:ext>
            </a:extLst>
          </p:cNvPr>
          <p:cNvSpPr txBox="1"/>
          <p:nvPr/>
        </p:nvSpPr>
        <p:spPr>
          <a:xfrm>
            <a:off x="5709352" y="86979"/>
            <a:ext cx="2922755" cy="430887"/>
          </a:xfrm>
          <a:prstGeom prst="rect">
            <a:avLst/>
          </a:prstGeom>
          <a:noFill/>
        </p:spPr>
        <p:txBody>
          <a:bodyPr wrap="square" rtlCol="0" anchor="t">
            <a:spAutoFit/>
          </a:bodyPr>
          <a:lstStyle/>
          <a:p>
            <a:pPr algn="ctr"/>
            <a:r>
              <a:rPr lang="en-US" sz="2200" b="1" dirty="0" err="1" smtClean="0">
                <a:solidFill>
                  <a:srgbClr val="FFFFFF"/>
                </a:solidFill>
                <a:latin typeface="Franklin Gothic Medium"/>
              </a:rPr>
              <a:t>SEIS</a:t>
            </a:r>
            <a:r>
              <a:rPr lang="en-US" sz="2200" b="1" dirty="0" smtClean="0">
                <a:solidFill>
                  <a:srgbClr val="FFFFFF"/>
                </a:solidFill>
                <a:latin typeface="Franklin Gothic Medium"/>
              </a:rPr>
              <a:t> Update</a:t>
            </a:r>
            <a:endParaRPr lang="en-US" sz="2200" b="1" dirty="0">
              <a:solidFill>
                <a:srgbClr val="FFFFFF"/>
              </a:solidFill>
              <a:latin typeface="Franklin Gothic Medium"/>
            </a:endParaRPr>
          </a:p>
        </p:txBody>
      </p:sp>
      <p:sp>
        <p:nvSpPr>
          <p:cNvPr id="28"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14</a:t>
            </a:fld>
            <a:endParaRPr lang="en-US" sz="1000" dirty="0"/>
          </a:p>
        </p:txBody>
      </p:sp>
      <p:grpSp>
        <p:nvGrpSpPr>
          <p:cNvPr id="8" name="Group 7"/>
          <p:cNvGrpSpPr/>
          <p:nvPr/>
        </p:nvGrpSpPr>
        <p:grpSpPr>
          <a:xfrm>
            <a:off x="4257310" y="1329872"/>
            <a:ext cx="4753340" cy="2889704"/>
            <a:chOff x="4257310" y="1329872"/>
            <a:chExt cx="4753340" cy="2889704"/>
          </a:xfrm>
        </p:grpSpPr>
        <p:sp>
          <p:nvSpPr>
            <p:cNvPr id="27" name="Rectangle: Rounded Corners 26">
              <a:extLst>
                <a:ext uri="{FF2B5EF4-FFF2-40B4-BE49-F238E27FC236}">
                  <a16:creationId xmlns:a16="http://schemas.microsoft.com/office/drawing/2014/main" xmlns="" id="{240E3A20-B4C8-4063-B63B-544C20C692C1}"/>
                </a:ext>
              </a:extLst>
            </p:cNvPr>
            <p:cNvSpPr/>
            <p:nvPr/>
          </p:nvSpPr>
          <p:spPr>
            <a:xfrm>
              <a:off x="4298949" y="1329872"/>
              <a:ext cx="4668406" cy="2889704"/>
            </a:xfrm>
            <a:prstGeom prst="roundRect">
              <a:avLst/>
            </a:prstGeom>
            <a:solidFill>
              <a:schemeClr val="accent5">
                <a:lumMod val="20000"/>
                <a:lumOff val="80000"/>
              </a:schemeClr>
            </a:solid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C39091D6-914D-CE44-94FB-A0F8CD44E8F8}"/>
                </a:ext>
              </a:extLst>
            </p:cNvPr>
            <p:cNvGrpSpPr/>
            <p:nvPr/>
          </p:nvGrpSpPr>
          <p:grpSpPr>
            <a:xfrm>
              <a:off x="6558280" y="1701440"/>
              <a:ext cx="1531580" cy="1188721"/>
              <a:chOff x="221788" y="3089332"/>
              <a:chExt cx="1731553" cy="1343929"/>
            </a:xfrm>
          </p:grpSpPr>
          <p:pic>
            <p:nvPicPr>
              <p:cNvPr id="12" name="Picture 11">
                <a:extLst>
                  <a:ext uri="{FF2B5EF4-FFF2-40B4-BE49-F238E27FC236}">
                    <a16:creationId xmlns:a16="http://schemas.microsoft.com/office/drawing/2014/main" xmlns="" id="{7CB4C04B-7A83-A043-9EC9-60CBC29071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108" y="3143179"/>
                <a:ext cx="1693233" cy="1290082"/>
              </a:xfrm>
              <a:prstGeom prst="rect">
                <a:avLst/>
              </a:prstGeom>
              <a:ln w="19050">
                <a:solidFill>
                  <a:schemeClr val="tx1"/>
                </a:solidFill>
              </a:ln>
            </p:spPr>
          </p:pic>
          <p:sp>
            <p:nvSpPr>
              <p:cNvPr id="13" name="TextBox 3">
                <a:extLst>
                  <a:ext uri="{FF2B5EF4-FFF2-40B4-BE49-F238E27FC236}">
                    <a16:creationId xmlns:a16="http://schemas.microsoft.com/office/drawing/2014/main" xmlns="" id="{B7B3293A-8B43-6F40-B392-E140A266C329}"/>
                  </a:ext>
                </a:extLst>
              </p:cNvPr>
              <p:cNvSpPr txBox="1"/>
              <p:nvPr/>
            </p:nvSpPr>
            <p:spPr>
              <a:xfrm>
                <a:off x="221788" y="3089332"/>
                <a:ext cx="324128" cy="369334"/>
              </a:xfrm>
              <a:prstGeom prst="rect">
                <a:avLst/>
              </a:prstGeom>
              <a:noFill/>
            </p:spPr>
            <p:txBody>
              <a:bodyPr wrap="none" rtlCol="0">
                <a:spAutoFit/>
              </a:bodyPr>
              <a:lstStyle/>
              <a:p>
                <a:r>
                  <a:rPr lang="en-US" b="1" dirty="0">
                    <a:solidFill>
                      <a:schemeClr val="tx1">
                        <a:lumMod val="65000"/>
                        <a:lumOff val="35000"/>
                      </a:schemeClr>
                    </a:solidFill>
                    <a:latin typeface="+mj-lt"/>
                  </a:rPr>
                  <a:t>A</a:t>
                </a:r>
              </a:p>
            </p:txBody>
          </p:sp>
        </p:grpSp>
        <p:grpSp>
          <p:nvGrpSpPr>
            <p:cNvPr id="14" name="Group 13">
              <a:extLst>
                <a:ext uri="{FF2B5EF4-FFF2-40B4-BE49-F238E27FC236}">
                  <a16:creationId xmlns:a16="http://schemas.microsoft.com/office/drawing/2014/main" xmlns="" id="{B8CC90F3-E66E-1743-A051-BC41ECB7041F}"/>
                </a:ext>
              </a:extLst>
            </p:cNvPr>
            <p:cNvGrpSpPr/>
            <p:nvPr/>
          </p:nvGrpSpPr>
          <p:grpSpPr>
            <a:xfrm>
              <a:off x="6764035" y="1970625"/>
              <a:ext cx="1531119" cy="1188420"/>
              <a:chOff x="1381486" y="2401558"/>
              <a:chExt cx="1731032" cy="1343587"/>
            </a:xfrm>
          </p:grpSpPr>
          <p:pic>
            <p:nvPicPr>
              <p:cNvPr id="15" name="Picture 14">
                <a:extLst>
                  <a:ext uri="{FF2B5EF4-FFF2-40B4-BE49-F238E27FC236}">
                    <a16:creationId xmlns:a16="http://schemas.microsoft.com/office/drawing/2014/main" xmlns="" id="{B8986258-B460-5340-B43C-E2F2361C97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9285" y="2455063"/>
                <a:ext cx="1693233" cy="1290082"/>
              </a:xfrm>
              <a:prstGeom prst="rect">
                <a:avLst/>
              </a:prstGeom>
              <a:ln w="19050">
                <a:solidFill>
                  <a:schemeClr val="tx1"/>
                </a:solidFill>
              </a:ln>
            </p:spPr>
          </p:pic>
          <p:sp>
            <p:nvSpPr>
              <p:cNvPr id="16" name="TextBox 6">
                <a:extLst>
                  <a:ext uri="{FF2B5EF4-FFF2-40B4-BE49-F238E27FC236}">
                    <a16:creationId xmlns:a16="http://schemas.microsoft.com/office/drawing/2014/main" xmlns="" id="{DA6B03BE-F1C7-6F44-8D98-CE0D498509C2}"/>
                  </a:ext>
                </a:extLst>
              </p:cNvPr>
              <p:cNvSpPr txBox="1"/>
              <p:nvPr/>
            </p:nvSpPr>
            <p:spPr>
              <a:xfrm>
                <a:off x="1381486" y="2401558"/>
                <a:ext cx="324128" cy="369332"/>
              </a:xfrm>
              <a:prstGeom prst="rect">
                <a:avLst/>
              </a:prstGeom>
              <a:noFill/>
            </p:spPr>
            <p:txBody>
              <a:bodyPr wrap="none" rtlCol="0">
                <a:spAutoFit/>
              </a:bodyPr>
              <a:lstStyle/>
              <a:p>
                <a:r>
                  <a:rPr lang="en-US" b="1" dirty="0">
                    <a:solidFill>
                      <a:schemeClr val="tx1">
                        <a:lumMod val="65000"/>
                        <a:lumOff val="35000"/>
                      </a:schemeClr>
                    </a:solidFill>
                    <a:latin typeface="+mj-lt"/>
                  </a:rPr>
                  <a:t>B</a:t>
                </a:r>
              </a:p>
            </p:txBody>
          </p:sp>
        </p:grpSp>
        <p:grpSp>
          <p:nvGrpSpPr>
            <p:cNvPr id="17" name="Group 16">
              <a:extLst>
                <a:ext uri="{FF2B5EF4-FFF2-40B4-BE49-F238E27FC236}">
                  <a16:creationId xmlns:a16="http://schemas.microsoft.com/office/drawing/2014/main" xmlns="" id="{B8435425-AC77-6E48-88AB-8A810486B823}"/>
                </a:ext>
              </a:extLst>
            </p:cNvPr>
            <p:cNvGrpSpPr/>
            <p:nvPr/>
          </p:nvGrpSpPr>
          <p:grpSpPr>
            <a:xfrm>
              <a:off x="7035566" y="2191750"/>
              <a:ext cx="1521162" cy="1188720"/>
              <a:chOff x="2729573" y="3024721"/>
              <a:chExt cx="1719775" cy="1343928"/>
            </a:xfrm>
          </p:grpSpPr>
          <p:pic>
            <p:nvPicPr>
              <p:cNvPr id="18" name="Picture 17">
                <a:extLst>
                  <a:ext uri="{FF2B5EF4-FFF2-40B4-BE49-F238E27FC236}">
                    <a16:creationId xmlns:a16="http://schemas.microsoft.com/office/drawing/2014/main" xmlns="" id="{B7EF9E77-A8DD-FE4D-9A72-CC8E794FD8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1492" y="3078567"/>
                <a:ext cx="1687856" cy="1290082"/>
              </a:xfrm>
              <a:prstGeom prst="rect">
                <a:avLst/>
              </a:prstGeom>
              <a:ln w="19050">
                <a:solidFill>
                  <a:schemeClr val="tx1"/>
                </a:solidFill>
              </a:ln>
            </p:spPr>
          </p:pic>
          <p:sp>
            <p:nvSpPr>
              <p:cNvPr id="19" name="TextBox 9">
                <a:extLst>
                  <a:ext uri="{FF2B5EF4-FFF2-40B4-BE49-F238E27FC236}">
                    <a16:creationId xmlns:a16="http://schemas.microsoft.com/office/drawing/2014/main" xmlns="" id="{4A52E5BB-F5AC-5A4F-BA98-2CE6EB94E244}"/>
                  </a:ext>
                </a:extLst>
              </p:cNvPr>
              <p:cNvSpPr txBox="1"/>
              <p:nvPr/>
            </p:nvSpPr>
            <p:spPr>
              <a:xfrm>
                <a:off x="2729573" y="3024721"/>
                <a:ext cx="324128" cy="369333"/>
              </a:xfrm>
              <a:prstGeom prst="rect">
                <a:avLst/>
              </a:prstGeom>
              <a:noFill/>
            </p:spPr>
            <p:txBody>
              <a:bodyPr wrap="none" rtlCol="0">
                <a:spAutoFit/>
              </a:bodyPr>
              <a:lstStyle/>
              <a:p>
                <a:r>
                  <a:rPr lang="en-US" b="1" dirty="0">
                    <a:solidFill>
                      <a:schemeClr val="tx1">
                        <a:lumMod val="65000"/>
                        <a:lumOff val="35000"/>
                      </a:schemeClr>
                    </a:solidFill>
                    <a:latin typeface="+mj-lt"/>
                  </a:rPr>
                  <a:t>C</a:t>
                </a:r>
              </a:p>
            </p:txBody>
          </p:sp>
        </p:grpSp>
        <p:grpSp>
          <p:nvGrpSpPr>
            <p:cNvPr id="20" name="Group 19">
              <a:extLst>
                <a:ext uri="{FF2B5EF4-FFF2-40B4-BE49-F238E27FC236}">
                  <a16:creationId xmlns:a16="http://schemas.microsoft.com/office/drawing/2014/main" xmlns="" id="{2E09BA5C-92FE-CA4D-AD06-29C9E9B9FA2A}"/>
                </a:ext>
              </a:extLst>
            </p:cNvPr>
            <p:cNvGrpSpPr/>
            <p:nvPr/>
          </p:nvGrpSpPr>
          <p:grpSpPr>
            <a:xfrm>
              <a:off x="7295546" y="2468400"/>
              <a:ext cx="1521506" cy="1169368"/>
              <a:chOff x="4154962" y="2347715"/>
              <a:chExt cx="1720164" cy="1322047"/>
            </a:xfrm>
          </p:grpSpPr>
          <p:pic>
            <p:nvPicPr>
              <p:cNvPr id="21" name="Picture 20">
                <a:extLst>
                  <a:ext uri="{FF2B5EF4-FFF2-40B4-BE49-F238E27FC236}">
                    <a16:creationId xmlns:a16="http://schemas.microsoft.com/office/drawing/2014/main" xmlns="" id="{82B070DF-3FF5-6345-A69C-1392686A09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87269" y="2379681"/>
                <a:ext cx="1687857" cy="1290081"/>
              </a:xfrm>
              <a:prstGeom prst="rect">
                <a:avLst/>
              </a:prstGeom>
              <a:ln w="19050">
                <a:solidFill>
                  <a:schemeClr val="tx1"/>
                </a:solidFill>
              </a:ln>
            </p:spPr>
          </p:pic>
          <p:sp>
            <p:nvSpPr>
              <p:cNvPr id="22" name="TextBox 12">
                <a:extLst>
                  <a:ext uri="{FF2B5EF4-FFF2-40B4-BE49-F238E27FC236}">
                    <a16:creationId xmlns:a16="http://schemas.microsoft.com/office/drawing/2014/main" xmlns="" id="{44101FAE-8201-A04C-B8F3-BA1500E8A039}"/>
                  </a:ext>
                </a:extLst>
              </p:cNvPr>
              <p:cNvSpPr txBox="1"/>
              <p:nvPr/>
            </p:nvSpPr>
            <p:spPr>
              <a:xfrm>
                <a:off x="4154962" y="2347715"/>
                <a:ext cx="335349" cy="369332"/>
              </a:xfrm>
              <a:prstGeom prst="rect">
                <a:avLst/>
              </a:prstGeom>
              <a:noFill/>
            </p:spPr>
            <p:txBody>
              <a:bodyPr wrap="none" rtlCol="0">
                <a:spAutoFit/>
              </a:bodyPr>
              <a:lstStyle/>
              <a:p>
                <a:r>
                  <a:rPr lang="en-US" b="1" dirty="0">
                    <a:solidFill>
                      <a:schemeClr val="tx1">
                        <a:lumMod val="65000"/>
                        <a:lumOff val="35000"/>
                      </a:schemeClr>
                    </a:solidFill>
                    <a:latin typeface="+mj-lt"/>
                  </a:rPr>
                  <a:t>D</a:t>
                </a:r>
              </a:p>
            </p:txBody>
          </p:sp>
        </p:grpSp>
        <p:sp>
          <p:nvSpPr>
            <p:cNvPr id="23" name="TextBox 22">
              <a:extLst>
                <a:ext uri="{FF2B5EF4-FFF2-40B4-BE49-F238E27FC236}">
                  <a16:creationId xmlns:a16="http://schemas.microsoft.com/office/drawing/2014/main" xmlns="" id="{9F7835DE-2A0E-49EE-B2FC-E31DCD3BA141}"/>
                </a:ext>
              </a:extLst>
            </p:cNvPr>
            <p:cNvSpPr txBox="1"/>
            <p:nvPr/>
          </p:nvSpPr>
          <p:spPr>
            <a:xfrm>
              <a:off x="4257310" y="1347944"/>
              <a:ext cx="4753340" cy="400110"/>
            </a:xfrm>
            <a:prstGeom prst="rect">
              <a:avLst/>
            </a:prstGeom>
            <a:noFill/>
          </p:spPr>
          <p:txBody>
            <a:bodyPr wrap="square" rtlCol="0" anchor="t">
              <a:spAutoFit/>
            </a:bodyPr>
            <a:lstStyle/>
            <a:p>
              <a:pPr algn="ctr"/>
              <a:r>
                <a:rPr lang="en-US" sz="2000" b="1" dirty="0">
                  <a:latin typeface="+mj-lt"/>
                </a:rPr>
                <a:t>Tolled </a:t>
              </a:r>
              <a:r>
                <a:rPr lang="en-US" sz="2000" b="1" dirty="0">
                  <a:latin typeface="Franklin Gothic Medium"/>
                </a:rPr>
                <a:t>Express Lanes </a:t>
              </a:r>
            </a:p>
          </p:txBody>
        </p:sp>
        <p:pic>
          <p:nvPicPr>
            <p:cNvPr id="29" name="Picture 28">
              <a:extLst>
                <a:ext uri="{FF2B5EF4-FFF2-40B4-BE49-F238E27FC236}">
                  <a16:creationId xmlns:a16="http://schemas.microsoft.com/office/drawing/2014/main" xmlns="" id="{56CA4831-E907-46D8-81CA-D886E98D18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6309" y="2347071"/>
              <a:ext cx="2042423" cy="1084968"/>
            </a:xfrm>
            <a:prstGeom prst="rect">
              <a:avLst/>
            </a:prstGeom>
            <a:ln w="12700">
              <a:solidFill>
                <a:schemeClr val="tx1"/>
              </a:solidFill>
            </a:ln>
          </p:spPr>
        </p:pic>
        <p:sp>
          <p:nvSpPr>
            <p:cNvPr id="30" name="TextBox 29">
              <a:extLst>
                <a:ext uri="{FF2B5EF4-FFF2-40B4-BE49-F238E27FC236}">
                  <a16:creationId xmlns:a16="http://schemas.microsoft.com/office/drawing/2014/main" xmlns="" id="{0A600707-1FE3-4878-B09C-5180E0B253B5}"/>
                </a:ext>
              </a:extLst>
            </p:cNvPr>
            <p:cNvSpPr txBox="1"/>
            <p:nvPr/>
          </p:nvSpPr>
          <p:spPr>
            <a:xfrm>
              <a:off x="4426308" y="3441416"/>
              <a:ext cx="2042423" cy="523220"/>
            </a:xfrm>
            <a:prstGeom prst="rect">
              <a:avLst/>
            </a:prstGeom>
            <a:noFill/>
          </p:spPr>
          <p:txBody>
            <a:bodyPr wrap="square" rtlCol="0" anchor="t">
              <a:spAutoFit/>
            </a:bodyPr>
            <a:lstStyle/>
            <a:p>
              <a:pPr algn="ctr"/>
              <a:r>
                <a:rPr lang="en-US" sz="1400" dirty="0" smtClean="0">
                  <a:latin typeface="+mj-lt"/>
                </a:rPr>
                <a:t>Westshore </a:t>
              </a:r>
              <a:br>
                <a:rPr lang="en-US" sz="1400" dirty="0" smtClean="0">
                  <a:latin typeface="+mj-lt"/>
                </a:rPr>
              </a:br>
              <a:r>
                <a:rPr lang="en-US" sz="1400" dirty="0" smtClean="0">
                  <a:latin typeface="+mj-lt"/>
                </a:rPr>
                <a:t>Interchange</a:t>
              </a:r>
              <a:endParaRPr lang="en-US" sz="1400" dirty="0">
                <a:latin typeface="Franklin Gothic Medium"/>
              </a:endParaRPr>
            </a:p>
          </p:txBody>
        </p:sp>
        <p:sp>
          <p:nvSpPr>
            <p:cNvPr id="31" name="TextBox 30">
              <a:extLst>
                <a:ext uri="{FF2B5EF4-FFF2-40B4-BE49-F238E27FC236}">
                  <a16:creationId xmlns:a16="http://schemas.microsoft.com/office/drawing/2014/main" xmlns="" id="{39FB0F18-5F52-411B-8D57-F9021176C608}"/>
                </a:ext>
              </a:extLst>
            </p:cNvPr>
            <p:cNvSpPr txBox="1"/>
            <p:nvPr/>
          </p:nvSpPr>
          <p:spPr>
            <a:xfrm>
              <a:off x="6661727" y="3658192"/>
              <a:ext cx="2183900" cy="523220"/>
            </a:xfrm>
            <a:prstGeom prst="rect">
              <a:avLst/>
            </a:prstGeom>
            <a:noFill/>
          </p:spPr>
          <p:txBody>
            <a:bodyPr wrap="square" rtlCol="0" anchor="t">
              <a:spAutoFit/>
            </a:bodyPr>
            <a:lstStyle/>
            <a:p>
              <a:pPr algn="ctr"/>
              <a:r>
                <a:rPr lang="en-US" sz="1400" dirty="0">
                  <a:latin typeface="+mj-lt"/>
                </a:rPr>
                <a:t>Downtown </a:t>
              </a:r>
              <a:r>
                <a:rPr lang="en-US" sz="1400" dirty="0" smtClean="0">
                  <a:latin typeface="+mj-lt"/>
                </a:rPr>
                <a:t>Tampa </a:t>
              </a:r>
              <a:br>
                <a:rPr lang="en-US" sz="1400" dirty="0" smtClean="0">
                  <a:latin typeface="+mj-lt"/>
                </a:rPr>
              </a:br>
              <a:r>
                <a:rPr lang="en-US" sz="1400" dirty="0" smtClean="0">
                  <a:latin typeface="+mj-lt"/>
                </a:rPr>
                <a:t>Interchange</a:t>
              </a:r>
              <a:endParaRPr lang="en-US" sz="1400" dirty="0">
                <a:latin typeface="Franklin Gothic Medium"/>
              </a:endParaRPr>
            </a:p>
          </p:txBody>
        </p:sp>
      </p:grpSp>
      <p:sp>
        <p:nvSpPr>
          <p:cNvPr id="32" name="Oval 31">
            <a:extLst>
              <a:ext uri="{FF2B5EF4-FFF2-40B4-BE49-F238E27FC236}">
                <a16:creationId xmlns:a16="http://schemas.microsoft.com/office/drawing/2014/main" xmlns="" id="{C800A6F1-0CA2-46AD-9E7C-69629653CE04}"/>
              </a:ext>
            </a:extLst>
          </p:cNvPr>
          <p:cNvSpPr/>
          <p:nvPr/>
        </p:nvSpPr>
        <p:spPr>
          <a:xfrm>
            <a:off x="785230" y="54464"/>
            <a:ext cx="598990" cy="616638"/>
          </a:xfrm>
          <a:prstGeom prst="ellipse">
            <a:avLst/>
          </a:prstGeom>
          <a:solidFill>
            <a:srgbClr val="FF99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8</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33" name="Oval 32">
            <a:extLst>
              <a:ext uri="{FF2B5EF4-FFF2-40B4-BE49-F238E27FC236}">
                <a16:creationId xmlns:a16="http://schemas.microsoft.com/office/drawing/2014/main" xmlns="" id="{C800A6F1-0CA2-46AD-9E7C-69629653CE04}"/>
              </a:ext>
            </a:extLst>
          </p:cNvPr>
          <p:cNvSpPr/>
          <p:nvPr/>
        </p:nvSpPr>
        <p:spPr>
          <a:xfrm>
            <a:off x="1486985" y="53231"/>
            <a:ext cx="598990" cy="616638"/>
          </a:xfrm>
          <a:prstGeom prst="ellipse">
            <a:avLst/>
          </a:prstGeom>
          <a:solidFill>
            <a:srgbClr val="0066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5</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36" name="Oval 35">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4</a:t>
            </a:r>
            <a:endParaRPr lang="en-US" sz="3600" b="1" dirty="0">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445711044"/>
      </p:ext>
    </p:extLst>
  </p:cSld>
  <p:clrMapOvr>
    <a:masterClrMapping/>
  </p:clrMapOvr>
  <mc:AlternateContent xmlns:mc="http://schemas.openxmlformats.org/markup-compatibility/2006" xmlns:p14="http://schemas.microsoft.com/office/powerpoint/2010/main">
    <mc:Choice Requires="p14">
      <p:transition spd="slow" p14:dur="1250" advClick="0" advTm="31550">
        <p:fade/>
        <p:sndAc>
          <p:stSnd>
            <p:snd r:embed="rId3" name="v3_Slide_14_Editted.wav"/>
          </p:stSnd>
        </p:sndAc>
      </p:transition>
    </mc:Choice>
    <mc:Fallback xmlns="">
      <p:transition spd="slow" advClick="0" advTm="31550">
        <p:fade/>
        <p:sndAc>
          <p:stSnd>
            <p:snd r:embed="rId9" name="v3_Slide_14_Editte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250"/>
                                  </p:stCondLst>
                                  <p:childTnLst>
                                    <p:animEffect transition="out" filter="fade">
                                      <p:cBhvr>
                                        <p:cTn id="6" dur="1250" tmFilter="0, 0; .2, .5; .8, .5; 1, 0"/>
                                        <p:tgtEl>
                                          <p:spTgt spid="4"/>
                                        </p:tgtEl>
                                      </p:cBhvr>
                                    </p:animEffect>
                                    <p:animScale>
                                      <p:cBhvr>
                                        <p:cTn id="7" dur="625" autoRev="1" fill="hold"/>
                                        <p:tgtEl>
                                          <p:spTgt spid="4"/>
                                        </p:tgtEl>
                                      </p:cBhvr>
                                      <p:by x="105000" y="105000"/>
                                    </p:animScale>
                                  </p:childTnLst>
                                </p:cTn>
                              </p:par>
                              <p:par>
                                <p:cTn id="8" presetID="26" presetClass="emph" presetSubtype="0" fill="hold" nodeType="withEffect">
                                  <p:stCondLst>
                                    <p:cond delay="8000"/>
                                  </p:stCondLst>
                                  <p:childTnLst>
                                    <p:animEffect transition="out" filter="fade">
                                      <p:cBhvr>
                                        <p:cTn id="9" dur="1500" tmFilter="0, 0; .2, .5; .8, .5; 1, 0"/>
                                        <p:tgtEl>
                                          <p:spTgt spid="5"/>
                                        </p:tgtEl>
                                      </p:cBhvr>
                                    </p:animEffect>
                                    <p:animScale>
                                      <p:cBhvr>
                                        <p:cTn id="10" dur="750" autoRev="1" fill="hold"/>
                                        <p:tgtEl>
                                          <p:spTgt spid="5"/>
                                        </p:tgtEl>
                                      </p:cBhvr>
                                      <p:by x="105000" y="105000"/>
                                    </p:animScale>
                                  </p:childTnLst>
                                </p:cTn>
                              </p:par>
                              <p:par>
                                <p:cTn id="11" presetID="26" presetClass="emph" presetSubtype="0" fill="hold" nodeType="withEffect">
                                  <p:stCondLst>
                                    <p:cond delay="15250"/>
                                  </p:stCondLst>
                                  <p:childTnLst>
                                    <p:animEffect transition="out" filter="fade">
                                      <p:cBhvr>
                                        <p:cTn id="12" dur="1500" tmFilter="0, 0; .2, .5; .8, .5; 1, 0"/>
                                        <p:tgtEl>
                                          <p:spTgt spid="8"/>
                                        </p:tgtEl>
                                      </p:cBhvr>
                                    </p:animEffect>
                                    <p:animScale>
                                      <p:cBhvr>
                                        <p:cTn id="13" dur="750" autoRev="1" fill="hold"/>
                                        <p:tgtEl>
                                          <p:spTgt spid="8"/>
                                        </p:tgtEl>
                                      </p:cBhvr>
                                      <p:by x="105000" y="105000"/>
                                    </p:animScale>
                                  </p:childTnLst>
                                </p:cTn>
                              </p:par>
                              <p:par>
                                <p:cTn id="14" presetID="6" presetClass="entr" presetSubtype="16" fill="hold" grpId="0" nodeType="withEffect">
                                  <p:stCondLst>
                                    <p:cond delay="1950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2000"/>
                                        <p:tgtEl>
                                          <p:spTgt spid="32"/>
                                        </p:tgtEl>
                                      </p:cBhvr>
                                    </p:animEffect>
                                  </p:childTnLst>
                                </p:cTn>
                              </p:par>
                              <p:par>
                                <p:cTn id="17" presetID="6" presetClass="entr" presetSubtype="16" fill="hold" grpId="0" nodeType="withEffect">
                                  <p:stCondLst>
                                    <p:cond delay="2400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178C233-7CAA-4D49-9537-74977DA88A21}"/>
              </a:ext>
            </a:extLst>
          </p:cNvPr>
          <p:cNvGraphicFramePr>
            <a:graphicFrameLocks noGrp="1"/>
          </p:cNvGraphicFramePr>
          <p:nvPr>
            <p:extLst>
              <p:ext uri="{D42A27DB-BD31-4B8C-83A1-F6EECF244321}">
                <p14:modId xmlns:p14="http://schemas.microsoft.com/office/powerpoint/2010/main" val="3417391863"/>
              </p:ext>
            </p:extLst>
          </p:nvPr>
        </p:nvGraphicFramePr>
        <p:xfrm>
          <a:off x="842631" y="289505"/>
          <a:ext cx="5041094" cy="4594157"/>
        </p:xfrm>
        <a:graphic>
          <a:graphicData uri="http://schemas.openxmlformats.org/drawingml/2006/table">
            <a:tbl>
              <a:tblPr/>
              <a:tblGrid>
                <a:gridCol w="2256371">
                  <a:extLst>
                    <a:ext uri="{9D8B030D-6E8A-4147-A177-3AD203B41FA5}">
                      <a16:colId xmlns:a16="http://schemas.microsoft.com/office/drawing/2014/main" xmlns="" val="242207971"/>
                    </a:ext>
                  </a:extLst>
                </a:gridCol>
                <a:gridCol w="1242093">
                  <a:extLst>
                    <a:ext uri="{9D8B030D-6E8A-4147-A177-3AD203B41FA5}">
                      <a16:colId xmlns:a16="http://schemas.microsoft.com/office/drawing/2014/main" xmlns="" val="2590588685"/>
                    </a:ext>
                  </a:extLst>
                </a:gridCol>
                <a:gridCol w="1542630">
                  <a:extLst>
                    <a:ext uri="{9D8B030D-6E8A-4147-A177-3AD203B41FA5}">
                      <a16:colId xmlns:a16="http://schemas.microsoft.com/office/drawing/2014/main" xmlns="" val="4281413125"/>
                    </a:ext>
                  </a:extLst>
                </a:gridCol>
              </a:tblGrid>
              <a:tr h="126919">
                <a:tc rowSpan="6">
                  <a:txBody>
                    <a:bodyPr/>
                    <a:lstStyle/>
                    <a:p>
                      <a:pPr algn="ctr" rtl="0" fontAlgn="ctr"/>
                      <a:r>
                        <a:rPr lang="en-US" sz="1300" b="1" i="0" u="none" strike="noStrike" dirty="0">
                          <a:solidFill>
                            <a:srgbClr val="000000"/>
                          </a:solidFill>
                          <a:effectLst/>
                          <a:latin typeface="Calibri" panose="020F0502020204030204" pitchFamily="34" charset="0"/>
                        </a:rPr>
                        <a:t>Improves System Capacity</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algn="ctr" rtl="0" fontAlgn="ctr"/>
                      <a:r>
                        <a:rPr lang="en-US" sz="700" b="0" i="0" u="none" strike="noStrike" dirty="0">
                          <a:solidFill>
                            <a:srgbClr val="000000"/>
                          </a:solidFill>
                          <a:effectLst/>
                          <a:latin typeface="Calibri" panose="020F0502020204030204" pitchFamily="34" charset="0"/>
                        </a:rPr>
                        <a:t>Delay Time </a:t>
                      </a:r>
                      <a:br>
                        <a:rPr lang="en-US" sz="700" b="0" i="0" u="none" strike="noStrike" dirty="0">
                          <a:solidFill>
                            <a:srgbClr val="000000"/>
                          </a:solidFill>
                          <a:effectLst/>
                          <a:latin typeface="Calibri" panose="020F0502020204030204" pitchFamily="34" charset="0"/>
                        </a:rPr>
                      </a:br>
                      <a:r>
                        <a:rPr lang="en-US" sz="700" b="0" i="0" u="none" strike="noStrike" dirty="0">
                          <a:solidFill>
                            <a:srgbClr val="000000"/>
                          </a:solidFill>
                          <a:effectLst/>
                          <a:latin typeface="Calibri" panose="020F0502020204030204" pitchFamily="34" charset="0"/>
                        </a:rPr>
                        <a:t>(AM and PM)</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dirty="0">
                          <a:solidFill>
                            <a:srgbClr val="000000"/>
                          </a:solidFill>
                          <a:effectLst/>
                          <a:latin typeface="Calibri" panose="020F0502020204030204" pitchFamily="34" charset="0"/>
                        </a:rPr>
                        <a:t>General Use Lanes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799915404"/>
                  </a:ext>
                </a:extLst>
              </a:tr>
              <a:tr h="126919">
                <a:tc vMerge="1">
                  <a:txBody>
                    <a:bodyPr/>
                    <a:lstStyle/>
                    <a:p>
                      <a:endParaRPr lang="en-US"/>
                    </a:p>
                  </a:txBody>
                  <a:tcPr/>
                </a:tc>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Express Lanes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3086530597"/>
                  </a:ext>
                </a:extLst>
              </a:tr>
              <a:tr h="126919">
                <a:tc vMerge="1">
                  <a:txBody>
                    <a:bodyPr/>
                    <a:lstStyle/>
                    <a:p>
                      <a:endParaRPr lang="en-US"/>
                    </a:p>
                  </a:txBody>
                  <a:tcPr/>
                </a:tc>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Projected GUL/EL</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567919941"/>
                  </a:ext>
                </a:extLst>
              </a:tr>
              <a:tr h="126919">
                <a:tc vMerge="1">
                  <a:txBody>
                    <a:bodyPr/>
                    <a:lstStyle/>
                    <a:p>
                      <a:endParaRPr lang="en-US"/>
                    </a:p>
                  </a:txBody>
                  <a:tcPr/>
                </a:tc>
                <a:tc rowSpan="3">
                  <a:txBody>
                    <a:bodyPr/>
                    <a:lstStyle/>
                    <a:p>
                      <a:pPr algn="ctr" rtl="0" fontAlgn="ctr"/>
                      <a:r>
                        <a:rPr lang="en-US" sz="700" b="0" i="0" u="none" strike="noStrike">
                          <a:solidFill>
                            <a:srgbClr val="000000"/>
                          </a:solidFill>
                          <a:effectLst/>
                          <a:latin typeface="Calibri" panose="020F0502020204030204" pitchFamily="34" charset="0"/>
                        </a:rPr>
                        <a:t>Average Travel Speed (AM and PM)</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dirty="0">
                          <a:solidFill>
                            <a:srgbClr val="000000"/>
                          </a:solidFill>
                          <a:effectLst/>
                          <a:latin typeface="Calibri" panose="020F0502020204030204" pitchFamily="34" charset="0"/>
                        </a:rPr>
                        <a:t>General Use Lanes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977261136"/>
                  </a:ext>
                </a:extLst>
              </a:tr>
              <a:tr h="126919">
                <a:tc vMerge="1">
                  <a:txBody>
                    <a:bodyPr/>
                    <a:lstStyle/>
                    <a:p>
                      <a:endParaRPr lang="en-US"/>
                    </a:p>
                  </a:txBody>
                  <a:tcPr/>
                </a:tc>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Express Lanes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50143435"/>
                  </a:ext>
                </a:extLst>
              </a:tr>
              <a:tr h="126919">
                <a:tc vMerge="1">
                  <a:txBody>
                    <a:bodyPr/>
                    <a:lstStyle/>
                    <a:p>
                      <a:endParaRPr lang="en-US"/>
                    </a:p>
                  </a:txBody>
                  <a:tcPr/>
                </a:tc>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Projected GUL/EL</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067531356"/>
                  </a:ext>
                </a:extLst>
              </a:tr>
              <a:tr h="126919">
                <a:tc rowSpan="3">
                  <a:txBody>
                    <a:bodyPr/>
                    <a:lstStyle/>
                    <a:p>
                      <a:pPr algn="ctr" rtl="0" fontAlgn="ctr"/>
                      <a:r>
                        <a:rPr lang="en-US" sz="1300" b="1" i="0" u="none" strike="noStrike" dirty="0">
                          <a:solidFill>
                            <a:srgbClr val="000000"/>
                          </a:solidFill>
                          <a:effectLst/>
                          <a:latin typeface="Calibri" panose="020F0502020204030204" pitchFamily="34" charset="0"/>
                        </a:rPr>
                        <a:t>Accommodates Transit Operation</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a:solidFill>
                            <a:srgbClr val="000000"/>
                          </a:solidFill>
                          <a:effectLst/>
                          <a:latin typeface="Calibri" panose="020F0502020204030204" pitchFamily="34" charset="0"/>
                        </a:rPr>
                        <a:t>Provides Express Bus/BRT Opportunities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1090403353"/>
                  </a:ext>
                </a:extLst>
              </a:tr>
              <a:tr h="128284">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Maintains Transit Corridor</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779162821"/>
                  </a:ext>
                </a:extLst>
              </a:tr>
              <a:tr h="239013">
                <a:tc vMerge="1">
                  <a:txBody>
                    <a:bodyPr/>
                    <a:lstStyle/>
                    <a:p>
                      <a:endParaRPr lang="en-US"/>
                    </a:p>
                  </a:txBody>
                  <a:tcPr/>
                </a:tc>
                <a:tc gridSpan="2">
                  <a:txBody>
                    <a:bodyPr/>
                    <a:lstStyle/>
                    <a:p>
                      <a:pPr algn="ctr" rtl="0" fontAlgn="ctr"/>
                      <a:r>
                        <a:rPr lang="en-US" sz="700" b="0" i="0" u="none" strike="noStrike" dirty="0">
                          <a:solidFill>
                            <a:srgbClr val="000000"/>
                          </a:solidFill>
                          <a:effectLst/>
                          <a:latin typeface="Calibri" panose="020F0502020204030204" pitchFamily="34" charset="0"/>
                        </a:rPr>
                        <a:t>Supports Connections to Existing and Planned Services (e.g. streetcar, circulator, multimodal)</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3535494886"/>
                  </a:ext>
                </a:extLst>
              </a:tr>
              <a:tr h="126919">
                <a:tc rowSpan="2">
                  <a:txBody>
                    <a:bodyPr/>
                    <a:lstStyle/>
                    <a:p>
                      <a:pPr algn="ctr" rtl="0" fontAlgn="ctr"/>
                      <a:r>
                        <a:rPr lang="en-US" sz="1300" b="1" i="0" u="none" strike="noStrike" dirty="0">
                          <a:solidFill>
                            <a:srgbClr val="000000"/>
                          </a:solidFill>
                          <a:effectLst/>
                          <a:latin typeface="Calibri" panose="020F0502020204030204" pitchFamily="34" charset="0"/>
                        </a:rPr>
                        <a:t>Neighborhood Connections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a:solidFill>
                            <a:srgbClr val="000000"/>
                          </a:solidFill>
                          <a:effectLst/>
                          <a:latin typeface="Calibri" panose="020F0502020204030204" pitchFamily="34" charset="0"/>
                        </a:rPr>
                        <a:t>Improves Existing Connections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1160670865"/>
                  </a:ext>
                </a:extLst>
              </a:tr>
              <a:tr h="126919">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Provides New Connections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2962577511"/>
                  </a:ext>
                </a:extLst>
              </a:tr>
              <a:tr h="128284">
                <a:tc rowSpan="2">
                  <a:txBody>
                    <a:bodyPr/>
                    <a:lstStyle/>
                    <a:p>
                      <a:pPr algn="ctr" rtl="0" fontAlgn="ctr"/>
                      <a:r>
                        <a:rPr lang="en-US" sz="1300" b="1" i="0" u="none" strike="noStrike" dirty="0">
                          <a:solidFill>
                            <a:srgbClr val="000000"/>
                          </a:solidFill>
                          <a:effectLst/>
                          <a:latin typeface="Calibri" panose="020F0502020204030204" pitchFamily="34" charset="0"/>
                        </a:rPr>
                        <a:t>Cultural Resources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Historic</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Historic Buildings Directly Impacted</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407559696"/>
                  </a:ext>
                </a:extLst>
              </a:tr>
              <a:tr h="126919">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Archeological Sites*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Sites Impacted</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669697107"/>
                  </a:ext>
                </a:extLst>
              </a:tr>
              <a:tr h="399149">
                <a:tc>
                  <a:txBody>
                    <a:bodyPr/>
                    <a:lstStyle/>
                    <a:p>
                      <a:pPr algn="ctr" rtl="0" fontAlgn="ctr"/>
                      <a:r>
                        <a:rPr lang="en-US" sz="1300" b="1" i="0" u="none" strike="noStrike" dirty="0">
                          <a:solidFill>
                            <a:srgbClr val="000000"/>
                          </a:solidFill>
                          <a:effectLst/>
                          <a:latin typeface="Calibri" panose="020F0502020204030204" pitchFamily="34" charset="0"/>
                        </a:rPr>
                        <a:t>Section 4(f) Parks and Recreational Areas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dirty="0">
                          <a:solidFill>
                            <a:srgbClr val="000000"/>
                          </a:solidFill>
                          <a:effectLst/>
                          <a:latin typeface="Calibri" panose="020F0502020204030204" pitchFamily="34" charset="0"/>
                        </a:rPr>
                        <a:t>Resources Potentially Directly Impacted</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1776158036"/>
                  </a:ext>
                </a:extLst>
              </a:tr>
              <a:tr h="399149">
                <a:tc>
                  <a:txBody>
                    <a:bodyPr/>
                    <a:lstStyle/>
                    <a:p>
                      <a:pPr algn="ctr" rtl="0" fontAlgn="ctr"/>
                      <a:r>
                        <a:rPr lang="en-US" sz="1300" b="1" i="0" u="none" strike="noStrike" dirty="0">
                          <a:solidFill>
                            <a:srgbClr val="000000"/>
                          </a:solidFill>
                          <a:effectLst/>
                          <a:latin typeface="Calibri" panose="020F0502020204030204" pitchFamily="34" charset="0"/>
                        </a:rPr>
                        <a:t>Community Resources Directly Impacted</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a:solidFill>
                            <a:srgbClr val="000000"/>
                          </a:solidFill>
                          <a:effectLst/>
                          <a:latin typeface="Calibri" panose="020F0502020204030204" pitchFamily="34" charset="0"/>
                        </a:rPr>
                        <a:t>Number</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4255923626"/>
                  </a:ext>
                </a:extLst>
              </a:tr>
              <a:tr h="126919">
                <a:tc rowSpan="4">
                  <a:txBody>
                    <a:bodyPr/>
                    <a:lstStyle/>
                    <a:p>
                      <a:pPr algn="ctr" rtl="0" fontAlgn="ctr"/>
                      <a:r>
                        <a:rPr lang="en-US" sz="1300" b="1" i="0" u="none" strike="noStrike" dirty="0">
                          <a:solidFill>
                            <a:srgbClr val="000000"/>
                          </a:solidFill>
                          <a:effectLst/>
                          <a:latin typeface="Calibri" panose="020F0502020204030204" pitchFamily="34" charset="0"/>
                        </a:rPr>
                        <a:t>Natural Resources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Wetlands/Seagrasses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Acres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695203222"/>
                  </a:ext>
                </a:extLst>
              </a:tr>
              <a:tr h="133123">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Floodplains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dirty="0">
                          <a:solidFill>
                            <a:srgbClr val="000000"/>
                          </a:solidFill>
                          <a:effectLst/>
                          <a:latin typeface="Calibri" panose="020F0502020204030204" pitchFamily="34" charset="0"/>
                        </a:rPr>
                        <a:t>Potential for Encroachment</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029335153"/>
                  </a:ext>
                </a:extLst>
              </a:tr>
              <a:tr h="126919">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Surface Waters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Acres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2186632852"/>
                  </a:ext>
                </a:extLst>
              </a:tr>
              <a:tr h="239013">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Threatened &amp;</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Endangered Species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Probability of Effect</a:t>
                      </a:r>
                      <a:br>
                        <a:rPr lang="en-US" sz="7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(Low/Med/High)</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435302651"/>
                  </a:ext>
                </a:extLst>
              </a:tr>
              <a:tr h="126919">
                <a:tc rowSpan="2">
                  <a:txBody>
                    <a:bodyPr/>
                    <a:lstStyle/>
                    <a:p>
                      <a:pPr algn="ctr" rtl="0" fontAlgn="ctr"/>
                      <a:r>
                        <a:rPr lang="en-US" sz="1300" b="1" i="0" u="none" strike="noStrike" dirty="0">
                          <a:solidFill>
                            <a:srgbClr val="000000"/>
                          </a:solidFill>
                          <a:effectLst/>
                          <a:latin typeface="Calibri" panose="020F0502020204030204" pitchFamily="34" charset="0"/>
                        </a:rPr>
                        <a:t>Physical Resources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a:solidFill>
                            <a:srgbClr val="000000"/>
                          </a:solidFill>
                          <a:effectLst/>
                          <a:latin typeface="Calibri" panose="020F0502020204030204" pitchFamily="34" charset="0"/>
                        </a:rPr>
                        <a:t>Noise Sensitive Sites </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2594730753"/>
                  </a:ext>
                </a:extLst>
              </a:tr>
              <a:tr h="239013">
                <a:tc vMerge="1">
                  <a:txBody>
                    <a:bodyPr/>
                    <a:lstStyle/>
                    <a:p>
                      <a:endParaRPr lang="en-US"/>
                    </a:p>
                  </a:txBody>
                  <a:tcPr/>
                </a:tc>
                <a:tc>
                  <a:txBody>
                    <a:bodyPr/>
                    <a:lstStyle/>
                    <a:p>
                      <a:pPr algn="ctr" rtl="0" fontAlgn="ctr"/>
                      <a:r>
                        <a:rPr lang="en-US" sz="700" b="0" i="0" u="none" strike="noStrike">
                          <a:solidFill>
                            <a:srgbClr val="000000"/>
                          </a:solidFill>
                          <a:effectLst/>
                          <a:latin typeface="Calibri" panose="020F0502020204030204" pitchFamily="34" charset="0"/>
                        </a:rPr>
                        <a:t>Contamination Sites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sz="700" b="0" i="0" u="none" strike="noStrike">
                          <a:solidFill>
                            <a:srgbClr val="000000"/>
                          </a:solidFill>
                          <a:effectLst/>
                          <a:latin typeface="Calibri" panose="020F0502020204030204" pitchFamily="34" charset="0"/>
                        </a:rPr>
                        <a:t>Number of Sites Rated High or Medium Risk</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859201989"/>
                  </a:ext>
                </a:extLst>
              </a:tr>
              <a:tr h="126919">
                <a:tc rowSpan="3">
                  <a:txBody>
                    <a:bodyPr/>
                    <a:lstStyle/>
                    <a:p>
                      <a:pPr algn="ctr" rtl="0" fontAlgn="ctr"/>
                      <a:r>
                        <a:rPr lang="en-US" sz="1300" b="1" i="0" u="none" strike="noStrike" dirty="0">
                          <a:solidFill>
                            <a:srgbClr val="000000"/>
                          </a:solidFill>
                          <a:effectLst/>
                          <a:latin typeface="Calibri" panose="020F0502020204030204" pitchFamily="34" charset="0"/>
                        </a:rPr>
                        <a:t>R/W Impacts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a:solidFill>
                            <a:srgbClr val="000000"/>
                          </a:solidFill>
                          <a:effectLst/>
                          <a:latin typeface="Calibri" panose="020F0502020204030204" pitchFamily="34" charset="0"/>
                        </a:rPr>
                        <a:t>Number of Parcel Impacted/Already Purchased/Remaining to Purchase</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2372089490"/>
                  </a:ext>
                </a:extLst>
              </a:tr>
              <a:tr h="126919">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Remaining Business Relocations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857095511"/>
                  </a:ext>
                </a:extLst>
              </a:tr>
              <a:tr h="126919">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Remaining Residential Relocations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1568609446"/>
                  </a:ext>
                </a:extLst>
              </a:tr>
              <a:tr h="126919">
                <a:tc rowSpan="5">
                  <a:txBody>
                    <a:bodyPr/>
                    <a:lstStyle/>
                    <a:p>
                      <a:pPr algn="ctr" rtl="0" fontAlgn="ctr"/>
                      <a:r>
                        <a:rPr lang="en-US" sz="1300" b="1" i="0" u="none" strike="noStrike" dirty="0">
                          <a:solidFill>
                            <a:srgbClr val="000000"/>
                          </a:solidFill>
                          <a:effectLst/>
                          <a:latin typeface="Calibri" panose="020F0502020204030204" pitchFamily="34" charset="0"/>
                        </a:rPr>
                        <a:t>Preliminary Estimated Capital Cost (millions)</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rtl="0" fontAlgn="ctr"/>
                      <a:r>
                        <a:rPr lang="en-US" sz="700" b="0" i="0" u="none" strike="noStrike">
                          <a:solidFill>
                            <a:srgbClr val="000000"/>
                          </a:solidFill>
                          <a:effectLst/>
                          <a:latin typeface="Calibri" panose="020F0502020204030204" pitchFamily="34" charset="0"/>
                        </a:rPr>
                        <a:t>Design</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797783356"/>
                  </a:ext>
                </a:extLst>
              </a:tr>
              <a:tr h="126919">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Right-of-Way</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3950603741"/>
                  </a:ext>
                </a:extLst>
              </a:tr>
              <a:tr h="126919">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Construction</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843513989"/>
                  </a:ext>
                </a:extLst>
              </a:tr>
              <a:tr h="126919">
                <a:tc vMerge="1">
                  <a:txBody>
                    <a:bodyPr/>
                    <a:lstStyle/>
                    <a:p>
                      <a:endParaRPr lang="en-US"/>
                    </a:p>
                  </a:txBody>
                  <a:tcPr/>
                </a:tc>
                <a:tc gridSpan="2">
                  <a:txBody>
                    <a:bodyPr/>
                    <a:lstStyle/>
                    <a:p>
                      <a:pPr algn="ctr" rtl="0" fontAlgn="ctr"/>
                      <a:r>
                        <a:rPr lang="en-US" sz="700" b="0" i="0" u="none" strike="noStrike">
                          <a:solidFill>
                            <a:srgbClr val="000000"/>
                          </a:solidFill>
                          <a:effectLst/>
                          <a:latin typeface="Calibri" panose="020F0502020204030204" pitchFamily="34" charset="0"/>
                        </a:rPr>
                        <a:t>Construction Engineering and Inspection</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4044131581"/>
                  </a:ext>
                </a:extLst>
              </a:tr>
              <a:tr h="126919">
                <a:tc vMerge="1">
                  <a:txBody>
                    <a:bodyPr/>
                    <a:lstStyle/>
                    <a:p>
                      <a:endParaRPr lang="en-US"/>
                    </a:p>
                  </a:txBody>
                  <a:tcPr/>
                </a:tc>
                <a:tc gridSpan="2">
                  <a:txBody>
                    <a:bodyPr/>
                    <a:lstStyle/>
                    <a:p>
                      <a:pPr algn="ctr" rtl="0" fontAlgn="ctr"/>
                      <a:r>
                        <a:rPr lang="en-US" sz="700" b="0" i="0" u="none" strike="noStrike" dirty="0">
                          <a:solidFill>
                            <a:srgbClr val="000000"/>
                          </a:solidFill>
                          <a:effectLst/>
                          <a:latin typeface="Calibri" panose="020F0502020204030204" pitchFamily="34" charset="0"/>
                        </a:rPr>
                        <a:t>Total</a:t>
                      </a:r>
                    </a:p>
                  </a:txBody>
                  <a:tcPr marL="2117" marR="2117" marT="2117" marB="12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xmlns="" val="2935999831"/>
                  </a:ext>
                </a:extLst>
              </a:tr>
            </a:tbl>
          </a:graphicData>
        </a:graphic>
      </p:graphicFrame>
      <p:sp>
        <p:nvSpPr>
          <p:cNvPr id="6" name="TextBox 5">
            <a:extLst>
              <a:ext uri="{FF2B5EF4-FFF2-40B4-BE49-F238E27FC236}">
                <a16:creationId xmlns:a16="http://schemas.microsoft.com/office/drawing/2014/main" xmlns="" id="{E9D003CC-D4EC-4408-A262-E95790156CCA}"/>
              </a:ext>
            </a:extLst>
          </p:cNvPr>
          <p:cNvSpPr txBox="1"/>
          <p:nvPr/>
        </p:nvSpPr>
        <p:spPr>
          <a:xfrm>
            <a:off x="5443542" y="44908"/>
            <a:ext cx="3862565"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Evaluation </a:t>
            </a:r>
            <a:r>
              <a:rPr lang="en-US" sz="2200" b="1" dirty="0">
                <a:solidFill>
                  <a:srgbClr val="FFFFFF"/>
                </a:solidFill>
                <a:latin typeface="Franklin Gothic Medium"/>
              </a:rPr>
              <a:t>Matrix</a:t>
            </a:r>
          </a:p>
        </p:txBody>
      </p:sp>
      <p:sp>
        <p:nvSpPr>
          <p:cNvPr id="3" name="TextBox 2">
            <a:extLst>
              <a:ext uri="{FF2B5EF4-FFF2-40B4-BE49-F238E27FC236}">
                <a16:creationId xmlns:a16="http://schemas.microsoft.com/office/drawing/2014/main" xmlns="" id="{1C3F4995-3A72-4A8F-91A3-7084EDB0CFBC}"/>
              </a:ext>
            </a:extLst>
          </p:cNvPr>
          <p:cNvSpPr txBox="1"/>
          <p:nvPr/>
        </p:nvSpPr>
        <p:spPr>
          <a:xfrm>
            <a:off x="5947225" y="1387098"/>
            <a:ext cx="3032304" cy="2123658"/>
          </a:xfrm>
          <a:prstGeom prst="rect">
            <a:avLst/>
          </a:prstGeom>
          <a:noFill/>
        </p:spPr>
        <p:txBody>
          <a:bodyPr wrap="square" rtlCol="0">
            <a:spAutoFit/>
          </a:bodyPr>
          <a:lstStyle/>
          <a:p>
            <a:pPr marL="228600" indent="-228600">
              <a:buFont typeface="Arial" panose="020B0604020202020204" pitchFamily="34" charset="0"/>
              <a:buChar char="•"/>
            </a:pPr>
            <a:r>
              <a:rPr lang="en-US" sz="1900" b="1" dirty="0"/>
              <a:t>Compares quantitative criteria for each alternative by segment</a:t>
            </a:r>
          </a:p>
          <a:p>
            <a:pPr marL="228600" indent="-228600">
              <a:buFont typeface="Arial" panose="020B0604020202020204" pitchFamily="34" charset="0"/>
              <a:buChar char="•"/>
            </a:pPr>
            <a:endParaRPr lang="en-US" sz="1900" b="1" dirty="0"/>
          </a:p>
          <a:p>
            <a:pPr marL="228600" indent="-228600">
              <a:buFont typeface="Arial" panose="020B0604020202020204" pitchFamily="34" charset="0"/>
              <a:buChar char="•"/>
            </a:pPr>
            <a:r>
              <a:rPr lang="en-US" sz="1900" b="1" dirty="0"/>
              <a:t>Will be updated as </a:t>
            </a:r>
            <a:r>
              <a:rPr lang="en-US" sz="1900" b="1" dirty="0" smtClean="0"/>
              <a:t>the project </a:t>
            </a:r>
            <a:r>
              <a:rPr lang="en-US" sz="1900" b="1" dirty="0"/>
              <a:t>progresses </a:t>
            </a:r>
          </a:p>
          <a:p>
            <a:pPr marL="285750" indent="-285750">
              <a:buFont typeface="Arial" panose="020B0604020202020204" pitchFamily="34" charset="0"/>
              <a:buChar char="•"/>
            </a:pPr>
            <a:endParaRPr lang="en-US" b="1" dirty="0"/>
          </a:p>
        </p:txBody>
      </p:sp>
      <p:sp>
        <p:nvSpPr>
          <p:cNvPr id="8" name="Oval 7">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4</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7"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15</a:t>
            </a:fld>
            <a:endParaRPr lang="en-US" sz="1000" dirty="0"/>
          </a:p>
        </p:txBody>
      </p:sp>
    </p:spTree>
    <p:extLst>
      <p:ext uri="{BB962C8B-B14F-4D97-AF65-F5344CB8AC3E}">
        <p14:creationId xmlns:p14="http://schemas.microsoft.com/office/powerpoint/2010/main" val="1089827420"/>
      </p:ext>
    </p:extLst>
  </p:cSld>
  <p:clrMapOvr>
    <a:masterClrMapping/>
  </p:clrMapOvr>
  <mc:AlternateContent xmlns:mc="http://schemas.openxmlformats.org/markup-compatibility/2006" xmlns:p14="http://schemas.microsoft.com/office/powerpoint/2010/main">
    <mc:Choice Requires="p14">
      <p:transition spd="slow" p14:dur="1250" advClick="0" advTm="23500">
        <p:fade/>
        <p:sndAc>
          <p:stSnd>
            <p:snd r:embed="rId3" name="v2_Slide_14.wav"/>
          </p:stSnd>
        </p:sndAc>
      </p:transition>
    </mc:Choice>
    <mc:Fallback xmlns="">
      <p:transition spd="slow" advClick="0" advTm="23500">
        <p:fade/>
        <p:sndAc>
          <p:stSnd>
            <p:snd r:embed="rId4" name="v2_Slide_14.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40EF5649-0228-40D2-999D-D6AB5EE55041}"/>
              </a:ext>
            </a:extLst>
          </p:cNvPr>
          <p:cNvSpPr txBox="1">
            <a:spLocks/>
          </p:cNvSpPr>
          <p:nvPr/>
        </p:nvSpPr>
        <p:spPr>
          <a:xfrm>
            <a:off x="4191000" y="113670"/>
            <a:ext cx="4645026"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dirty="0">
                <a:solidFill>
                  <a:schemeClr val="bg1"/>
                </a:solidFill>
              </a:rPr>
              <a:t>Potential Section 4(f) Park Impacts</a:t>
            </a:r>
          </a:p>
        </p:txBody>
      </p:sp>
      <p:sp>
        <p:nvSpPr>
          <p:cNvPr id="6" name="TextBox 5">
            <a:extLst>
              <a:ext uri="{FF2B5EF4-FFF2-40B4-BE49-F238E27FC236}">
                <a16:creationId xmlns:a16="http://schemas.microsoft.com/office/drawing/2014/main" xmlns="" id="{B1277EBF-9FEE-49A3-A04B-FF5A6A87C696}"/>
              </a:ext>
            </a:extLst>
          </p:cNvPr>
          <p:cNvSpPr txBox="1"/>
          <p:nvPr/>
        </p:nvSpPr>
        <p:spPr>
          <a:xfrm>
            <a:off x="170537" y="3681202"/>
            <a:ext cx="8907054" cy="1246495"/>
          </a:xfrm>
          <a:prstGeom prst="rect">
            <a:avLst/>
          </a:prstGeom>
          <a:noFill/>
        </p:spPr>
        <p:txBody>
          <a:bodyPr wrap="square" numCol="2" rtlCol="0" anchor="t">
            <a:spAutoFit/>
          </a:bodyPr>
          <a:lstStyle/>
          <a:p>
            <a:pPr>
              <a:lnSpc>
                <a:spcPts val="2000"/>
              </a:lnSpc>
              <a:spcBef>
                <a:spcPts val="500"/>
              </a:spcBef>
            </a:pPr>
            <a:r>
              <a:rPr lang="en-US" dirty="0">
                <a:latin typeface="Franklin Gothic Medium"/>
              </a:rPr>
              <a:t>Design Options A, B and C </a:t>
            </a:r>
            <a:r>
              <a:rPr lang="en-US" dirty="0" smtClean="0">
                <a:latin typeface="Franklin Gothic Medium"/>
              </a:rPr>
              <a:t>will require</a:t>
            </a:r>
            <a:r>
              <a:rPr lang="en-US" dirty="0">
                <a:latin typeface="Franklin Gothic Medium"/>
              </a:rPr>
              <a:t/>
            </a:r>
            <a:br>
              <a:rPr lang="en-US" dirty="0">
                <a:latin typeface="Franklin Gothic Medium"/>
              </a:rPr>
            </a:br>
            <a:r>
              <a:rPr lang="en-US" dirty="0">
                <a:latin typeface="Franklin Gothic Medium"/>
              </a:rPr>
              <a:t>property from Perry Harvey Sr. Park</a:t>
            </a:r>
          </a:p>
          <a:p>
            <a:pPr marL="228600" indent="-228600">
              <a:lnSpc>
                <a:spcPts val="2000"/>
              </a:lnSpc>
              <a:spcBef>
                <a:spcPts val="500"/>
              </a:spcBef>
              <a:buFont typeface="Arial"/>
              <a:buChar char="•"/>
            </a:pPr>
            <a:endParaRPr lang="en-US" dirty="0">
              <a:latin typeface="Franklin Gothic Medium"/>
            </a:endParaRPr>
          </a:p>
          <a:p>
            <a:pPr marL="228600" indent="-228600">
              <a:lnSpc>
                <a:spcPts val="2000"/>
              </a:lnSpc>
              <a:spcBef>
                <a:spcPts val="500"/>
              </a:spcBef>
              <a:buFont typeface="Arial"/>
              <a:buChar char="•"/>
            </a:pPr>
            <a:endParaRPr lang="en-US" dirty="0" smtClean="0">
              <a:latin typeface="Franklin Gothic Medium"/>
            </a:endParaRP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249" y="780823"/>
            <a:ext cx="4416677" cy="286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9552" y="790616"/>
            <a:ext cx="4417153" cy="2860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4</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2"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16</a:t>
            </a:fld>
            <a:endParaRPr lang="en-US" sz="1000" dirty="0"/>
          </a:p>
        </p:txBody>
      </p:sp>
      <p:sp>
        <p:nvSpPr>
          <p:cNvPr id="8" name="Rectangle 7"/>
          <p:cNvSpPr/>
          <p:nvPr/>
        </p:nvSpPr>
        <p:spPr>
          <a:xfrm>
            <a:off x="2819400" y="693962"/>
            <a:ext cx="809626" cy="2956811"/>
          </a:xfrm>
          <a:prstGeom prst="rect">
            <a:avLst/>
          </a:prstGeom>
          <a:noFill/>
          <a:ln w="571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a:solidFill>
                  <a:schemeClr val="tx1"/>
                </a:solidFill>
              </a:ln>
            </a:endParaRPr>
          </a:p>
        </p:txBody>
      </p:sp>
      <p:sp>
        <p:nvSpPr>
          <p:cNvPr id="9" name="Rectangle 8">
            <a:extLst>
              <a:ext uri="{FF2B5EF4-FFF2-40B4-BE49-F238E27FC236}">
                <a16:creationId xmlns:a16="http://schemas.microsoft.com/office/drawing/2014/main" xmlns="" id="{34DDFC40-E8BF-4404-A692-B08DC6B956B9}"/>
              </a:ext>
            </a:extLst>
          </p:cNvPr>
          <p:cNvSpPr/>
          <p:nvPr/>
        </p:nvSpPr>
        <p:spPr>
          <a:xfrm>
            <a:off x="143330" y="4209493"/>
            <a:ext cx="4506222" cy="292388"/>
          </a:xfrm>
          <a:prstGeom prst="rect">
            <a:avLst/>
          </a:prstGeom>
        </p:spPr>
        <p:txBody>
          <a:bodyPr wrap="square">
            <a:spAutoFit/>
          </a:bodyPr>
          <a:lstStyle/>
          <a:p>
            <a:r>
              <a:rPr lang="en-US" sz="1300" dirty="0" smtClean="0"/>
              <a:t>(See before and after image in Zone 5 for ground level views)</a:t>
            </a:r>
            <a:endParaRPr lang="en-US" sz="1300" dirty="0"/>
          </a:p>
        </p:txBody>
      </p:sp>
      <p:sp>
        <p:nvSpPr>
          <p:cNvPr id="10" name="TextBox 9">
            <a:extLst>
              <a:ext uri="{FF2B5EF4-FFF2-40B4-BE49-F238E27FC236}">
                <a16:creationId xmlns:a16="http://schemas.microsoft.com/office/drawing/2014/main" xmlns="" id="{B1277EBF-9FEE-49A3-A04B-FF5A6A87C696}"/>
              </a:ext>
            </a:extLst>
          </p:cNvPr>
          <p:cNvSpPr txBox="1"/>
          <p:nvPr/>
        </p:nvSpPr>
        <p:spPr>
          <a:xfrm>
            <a:off x="4608126" y="3688516"/>
            <a:ext cx="8907054" cy="605294"/>
          </a:xfrm>
          <a:prstGeom prst="rect">
            <a:avLst/>
          </a:prstGeom>
          <a:noFill/>
        </p:spPr>
        <p:txBody>
          <a:bodyPr wrap="square" numCol="2" rtlCol="0" anchor="t">
            <a:spAutoFit/>
          </a:bodyPr>
          <a:lstStyle/>
          <a:p>
            <a:pPr>
              <a:lnSpc>
                <a:spcPts val="2000"/>
              </a:lnSpc>
              <a:spcBef>
                <a:spcPts val="500"/>
              </a:spcBef>
            </a:pPr>
            <a:r>
              <a:rPr lang="en-US" dirty="0" smtClean="0">
                <a:latin typeface="Franklin Gothic Medium"/>
              </a:rPr>
              <a:t>All </a:t>
            </a:r>
            <a:r>
              <a:rPr lang="en-US" dirty="0">
                <a:latin typeface="Franklin Gothic Medium"/>
              </a:rPr>
              <a:t>4 Design Options will </a:t>
            </a:r>
            <a:r>
              <a:rPr lang="en-US" dirty="0" smtClean="0">
                <a:latin typeface="Franklin Gothic Medium"/>
              </a:rPr>
              <a:t>have </a:t>
            </a:r>
            <a:r>
              <a:rPr lang="en-US" dirty="0">
                <a:latin typeface="Franklin Gothic Medium"/>
              </a:rPr>
              <a:t>minor impacts to a portion of Julian </a:t>
            </a:r>
            <a:r>
              <a:rPr lang="en-US" dirty="0" smtClean="0">
                <a:latin typeface="Franklin Gothic Medium"/>
              </a:rPr>
              <a:t>B. </a:t>
            </a:r>
            <a:r>
              <a:rPr lang="en-US" dirty="0">
                <a:latin typeface="Franklin Gothic Medium"/>
              </a:rPr>
              <a:t>Lane </a:t>
            </a:r>
            <a:r>
              <a:rPr lang="en-US" dirty="0" smtClean="0">
                <a:latin typeface="Franklin Gothic Medium"/>
              </a:rPr>
              <a:t>Park</a:t>
            </a:r>
            <a:endParaRPr lang="en-US" dirty="0">
              <a:latin typeface="Franklin Gothic Medium"/>
            </a:endParaRPr>
          </a:p>
        </p:txBody>
      </p:sp>
      <p:sp>
        <p:nvSpPr>
          <p:cNvPr id="13" name="Oval 12"/>
          <p:cNvSpPr/>
          <p:nvPr/>
        </p:nvSpPr>
        <p:spPr>
          <a:xfrm>
            <a:off x="7572375" y="767242"/>
            <a:ext cx="1505216" cy="1023458"/>
          </a:xfrm>
          <a:prstGeom prst="ellipse">
            <a:avLst/>
          </a:prstGeom>
          <a:noFill/>
          <a:ln w="571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633755574"/>
      </p:ext>
    </p:extLst>
  </p:cSld>
  <p:clrMapOvr>
    <a:masterClrMapping/>
  </p:clrMapOvr>
  <mc:AlternateContent xmlns:mc="http://schemas.openxmlformats.org/markup-compatibility/2006" xmlns:p14="http://schemas.microsoft.com/office/powerpoint/2010/main">
    <mc:Choice Requires="p14">
      <p:transition spd="slow" p14:dur="1250" advClick="0" advTm="31500">
        <p:fade/>
        <p:sndAc>
          <p:stSnd>
            <p:snd r:embed="rId3" name="V3_Slide_16.wav"/>
          </p:stSnd>
        </p:sndAc>
      </p:transition>
    </mc:Choice>
    <mc:Fallback xmlns="">
      <p:transition spd="slow" advClick="0" advTm="31500">
        <p:fade/>
        <p:sndAc>
          <p:stSnd>
            <p:snd r:embed="rId6" name="V3_Slide_1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1100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1500"/>
                                        <p:tgtEl>
                                          <p:spTgt spid="8"/>
                                        </p:tgtEl>
                                      </p:cBhvr>
                                    </p:animEffect>
                                  </p:childTnLst>
                                </p:cTn>
                              </p:par>
                              <p:par>
                                <p:cTn id="8" presetID="1" presetClass="exit" presetSubtype="0" fill="hold" grpId="1" nodeType="withEffect">
                                  <p:stCondLst>
                                    <p:cond delay="13000"/>
                                  </p:stCondLst>
                                  <p:childTnLst>
                                    <p:set>
                                      <p:cBhvr>
                                        <p:cTn id="9" dur="1" fill="hold">
                                          <p:stCondLst>
                                            <p:cond delay="999"/>
                                          </p:stCondLst>
                                        </p:cTn>
                                        <p:tgtEl>
                                          <p:spTgt spid="8"/>
                                        </p:tgtEl>
                                        <p:attrNameLst>
                                          <p:attrName>style.visibility</p:attrName>
                                        </p:attrNameLst>
                                      </p:cBhvr>
                                      <p:to>
                                        <p:strVal val="hidden"/>
                                      </p:to>
                                    </p:set>
                                  </p:childTnLst>
                                </p:cTn>
                              </p:par>
                              <p:par>
                                <p:cTn id="10" presetID="16" presetClass="entr" presetSubtype="21" fill="hold" grpId="0" nodeType="withEffect">
                                  <p:stCondLst>
                                    <p:cond delay="2000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7044B5FE-89B5-4EA0-B90E-8F47C05DDA35}"/>
              </a:ext>
            </a:extLst>
          </p:cNvPr>
          <p:cNvSpPr>
            <a:spLocks noGrp="1"/>
          </p:cNvSpPr>
          <p:nvPr>
            <p:ph type="title"/>
          </p:nvPr>
        </p:nvSpPr>
        <p:spPr>
          <a:xfrm>
            <a:off x="235399" y="673127"/>
            <a:ext cx="5624596" cy="593935"/>
          </a:xfrm>
        </p:spPr>
        <p:txBody>
          <a:bodyPr>
            <a:noAutofit/>
          </a:bodyPr>
          <a:lstStyle/>
          <a:p>
            <a:pPr algn="l">
              <a:lnSpc>
                <a:spcPts val="1800"/>
              </a:lnSpc>
            </a:pPr>
            <a:r>
              <a:rPr lang="en-US" sz="1750" b="1" dirty="0">
                <a:solidFill>
                  <a:schemeClr val="tx1">
                    <a:lumMod val="65000"/>
                    <a:lumOff val="35000"/>
                  </a:schemeClr>
                </a:solidFill>
              </a:rPr>
              <a:t>Cultural </a:t>
            </a:r>
            <a:r>
              <a:rPr lang="en-US" sz="1750" b="1" dirty="0" smtClean="0">
                <a:solidFill>
                  <a:schemeClr val="tx1">
                    <a:lumMod val="65000"/>
                    <a:lumOff val="35000"/>
                  </a:schemeClr>
                </a:solidFill>
              </a:rPr>
              <a:t>Resources </a:t>
            </a:r>
            <a:r>
              <a:rPr lang="en-US" sz="1750" b="1" dirty="0">
                <a:solidFill>
                  <a:schemeClr val="tx1">
                    <a:lumMod val="65000"/>
                    <a:lumOff val="35000"/>
                  </a:schemeClr>
                </a:solidFill>
              </a:rPr>
              <a:t>Assessment Survey </a:t>
            </a:r>
            <a:r>
              <a:rPr lang="en-US" sz="1750" b="1" dirty="0" smtClean="0">
                <a:solidFill>
                  <a:schemeClr val="tx1">
                    <a:lumMod val="65000"/>
                    <a:lumOff val="35000"/>
                  </a:schemeClr>
                </a:solidFill>
              </a:rPr>
              <a:t>(</a:t>
            </a:r>
            <a:r>
              <a:rPr lang="en-US" sz="1750" b="1" dirty="0" err="1" smtClean="0">
                <a:solidFill>
                  <a:schemeClr val="tx1">
                    <a:lumMod val="65000"/>
                    <a:lumOff val="35000"/>
                  </a:schemeClr>
                </a:solidFill>
              </a:rPr>
              <a:t>CRAS</a:t>
            </a:r>
            <a:r>
              <a:rPr lang="en-US" sz="1750" b="1" dirty="0" smtClean="0">
                <a:solidFill>
                  <a:schemeClr val="tx1">
                    <a:lumMod val="65000"/>
                    <a:lumOff val="35000"/>
                  </a:schemeClr>
                </a:solidFill>
              </a:rPr>
              <a:t>) </a:t>
            </a:r>
            <a:r>
              <a:rPr lang="en-US" sz="1750" b="1" dirty="0">
                <a:solidFill>
                  <a:schemeClr val="tx1">
                    <a:lumMod val="65000"/>
                    <a:lumOff val="35000"/>
                  </a:schemeClr>
                </a:solidFill>
              </a:rPr>
              <a:t>Update – </a:t>
            </a:r>
            <a:r>
              <a:rPr lang="en-US" sz="1750" b="1" dirty="0" smtClean="0">
                <a:solidFill>
                  <a:schemeClr val="tx1">
                    <a:lumMod val="65000"/>
                    <a:lumOff val="35000"/>
                  </a:schemeClr>
                </a:solidFill>
              </a:rPr>
              <a:t/>
            </a:r>
            <a:br>
              <a:rPr lang="en-US" sz="1750" b="1" dirty="0" smtClean="0">
                <a:solidFill>
                  <a:schemeClr val="tx1">
                    <a:lumMod val="65000"/>
                    <a:lumOff val="35000"/>
                  </a:schemeClr>
                </a:solidFill>
              </a:rPr>
            </a:br>
            <a:r>
              <a:rPr lang="en-US" sz="1750" b="1" dirty="0" smtClean="0">
                <a:solidFill>
                  <a:schemeClr val="tx1">
                    <a:lumMod val="65000"/>
                    <a:lumOff val="35000"/>
                  </a:schemeClr>
                </a:solidFill>
              </a:rPr>
              <a:t>September </a:t>
            </a:r>
            <a:r>
              <a:rPr lang="en-US" sz="1750" b="1" dirty="0">
                <a:solidFill>
                  <a:schemeClr val="tx1">
                    <a:lumMod val="65000"/>
                    <a:lumOff val="35000"/>
                  </a:schemeClr>
                </a:solidFill>
              </a:rPr>
              <a:t>2018</a:t>
            </a:r>
          </a:p>
        </p:txBody>
      </p:sp>
      <p:sp>
        <p:nvSpPr>
          <p:cNvPr id="9" name="Content Placeholder 8">
            <a:extLst>
              <a:ext uri="{FF2B5EF4-FFF2-40B4-BE49-F238E27FC236}">
                <a16:creationId xmlns:a16="http://schemas.microsoft.com/office/drawing/2014/main" xmlns="" id="{D2ADDA88-538A-4DD8-8F7D-86FD4525DBA8}"/>
              </a:ext>
            </a:extLst>
          </p:cNvPr>
          <p:cNvSpPr>
            <a:spLocks noGrp="1"/>
          </p:cNvSpPr>
          <p:nvPr>
            <p:ph idx="1"/>
          </p:nvPr>
        </p:nvSpPr>
        <p:spPr>
          <a:xfrm>
            <a:off x="411693" y="1166520"/>
            <a:ext cx="5303308" cy="1655803"/>
          </a:xfrm>
        </p:spPr>
        <p:txBody>
          <a:bodyPr>
            <a:normAutofit/>
          </a:bodyPr>
          <a:lstStyle/>
          <a:p>
            <a:pPr marL="171450" indent="-171450">
              <a:spcBef>
                <a:spcPts val="300"/>
              </a:spcBef>
            </a:pPr>
            <a:r>
              <a:rPr lang="en-US" sz="1500" dirty="0"/>
              <a:t>954 Historic Resources (491 newly recorded)</a:t>
            </a:r>
          </a:p>
          <a:p>
            <a:pPr marL="171450" indent="-171450">
              <a:spcBef>
                <a:spcPts val="300"/>
              </a:spcBef>
            </a:pPr>
            <a:r>
              <a:rPr lang="en-US" sz="1500" dirty="0"/>
              <a:t>2 archaeological sites </a:t>
            </a:r>
          </a:p>
          <a:p>
            <a:pPr marL="171450" indent="-171450">
              <a:spcBef>
                <a:spcPts val="300"/>
              </a:spcBef>
            </a:pPr>
            <a:r>
              <a:rPr lang="en-US" sz="1500" dirty="0" smtClean="0"/>
              <a:t>5 </a:t>
            </a:r>
            <a:r>
              <a:rPr lang="en-US" sz="1500" dirty="0"/>
              <a:t>historic districts in the </a:t>
            </a:r>
            <a:r>
              <a:rPr lang="en-US" sz="1500" dirty="0" smtClean="0"/>
              <a:t>Area </a:t>
            </a:r>
            <a:r>
              <a:rPr lang="en-US" sz="1500" dirty="0"/>
              <a:t>of </a:t>
            </a:r>
            <a:r>
              <a:rPr lang="en-US" sz="1500" dirty="0" smtClean="0"/>
              <a:t>Potential Effects </a:t>
            </a:r>
            <a:r>
              <a:rPr lang="en-US" sz="1500" dirty="0"/>
              <a:t>(APE)</a:t>
            </a:r>
          </a:p>
          <a:p>
            <a:pPr marL="171450" indent="-171450">
              <a:spcBef>
                <a:spcPts val="300"/>
              </a:spcBef>
            </a:pPr>
            <a:r>
              <a:rPr lang="en-US" sz="1500" dirty="0" err="1"/>
              <a:t>CRAS</a:t>
            </a:r>
            <a:r>
              <a:rPr lang="en-US" sz="1500" dirty="0"/>
              <a:t> </a:t>
            </a:r>
            <a:r>
              <a:rPr lang="en-US" sz="1500" dirty="0" smtClean="0"/>
              <a:t>identifies cultural resources and evaluates </a:t>
            </a:r>
            <a:br>
              <a:rPr lang="en-US" sz="1500" dirty="0" smtClean="0"/>
            </a:br>
            <a:r>
              <a:rPr lang="en-US" sz="1500" dirty="0" smtClean="0"/>
              <a:t>National Register of Historic Places eligibility </a:t>
            </a:r>
          </a:p>
          <a:p>
            <a:pPr marL="171450" indent="-171450">
              <a:spcBef>
                <a:spcPts val="300"/>
              </a:spcBef>
            </a:pPr>
            <a:r>
              <a:rPr lang="en-US" sz="1500" dirty="0" err="1" smtClean="0"/>
              <a:t>SHPO</a:t>
            </a:r>
            <a:r>
              <a:rPr lang="en-US" sz="1500" dirty="0" smtClean="0"/>
              <a:t> </a:t>
            </a:r>
            <a:r>
              <a:rPr lang="en-US" sz="1500" dirty="0"/>
              <a:t>and FHWA concurred with the CRAS in </a:t>
            </a:r>
            <a:r>
              <a:rPr lang="en-US" sz="1500" dirty="0" smtClean="0"/>
              <a:t>November 2018</a:t>
            </a:r>
            <a:endParaRPr lang="en-US" sz="1500" dirty="0"/>
          </a:p>
        </p:txBody>
      </p:sp>
      <p:sp>
        <p:nvSpPr>
          <p:cNvPr id="5" name="Title 1">
            <a:extLst>
              <a:ext uri="{FF2B5EF4-FFF2-40B4-BE49-F238E27FC236}">
                <a16:creationId xmlns:a16="http://schemas.microsoft.com/office/drawing/2014/main" xmlns="" id="{40EF5649-0228-40D2-999D-D6AB5EE55041}"/>
              </a:ext>
            </a:extLst>
          </p:cNvPr>
          <p:cNvSpPr txBox="1">
            <a:spLocks/>
          </p:cNvSpPr>
          <p:nvPr/>
        </p:nvSpPr>
        <p:spPr>
          <a:xfrm>
            <a:off x="4438650" y="38100"/>
            <a:ext cx="4295776"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a:solidFill>
                  <a:schemeClr val="bg1"/>
                </a:solidFill>
              </a:rPr>
              <a:t>Section 106 Historic Resources</a:t>
            </a:r>
            <a:endParaRPr lang="en-US" dirty="0">
              <a:solidFill>
                <a:schemeClr val="bg1"/>
              </a:solidFill>
            </a:endParaRPr>
          </a:p>
        </p:txBody>
      </p:sp>
      <p:sp>
        <p:nvSpPr>
          <p:cNvPr id="10" name="Rectangle 9">
            <a:extLst>
              <a:ext uri="{FF2B5EF4-FFF2-40B4-BE49-F238E27FC236}">
                <a16:creationId xmlns:a16="http://schemas.microsoft.com/office/drawing/2014/main" xmlns="" id="{34DDFC40-E8BF-4404-A692-B08DC6B956B9}"/>
              </a:ext>
            </a:extLst>
          </p:cNvPr>
          <p:cNvSpPr/>
          <p:nvPr/>
        </p:nvSpPr>
        <p:spPr>
          <a:xfrm>
            <a:off x="411692" y="3134724"/>
            <a:ext cx="4886328" cy="1323439"/>
          </a:xfrm>
          <a:prstGeom prst="rect">
            <a:avLst/>
          </a:prstGeom>
        </p:spPr>
        <p:txBody>
          <a:bodyPr wrap="square">
            <a:spAutoFit/>
          </a:bodyPr>
          <a:lstStyle/>
          <a:p>
            <a:pPr marL="171450" indent="-171450">
              <a:spcBef>
                <a:spcPts val="300"/>
              </a:spcBef>
              <a:buFont typeface="Arial" panose="020B0604020202020204" pitchFamily="34" charset="0"/>
              <a:buChar char="•"/>
            </a:pPr>
            <a:r>
              <a:rPr lang="en-US" sz="1500" dirty="0" smtClean="0"/>
              <a:t>Document direct and indirect effects </a:t>
            </a:r>
            <a:r>
              <a:rPr lang="en-US" sz="1500" dirty="0"/>
              <a:t>after preferred alternative is identified</a:t>
            </a:r>
          </a:p>
          <a:p>
            <a:pPr marL="171450" indent="-171450">
              <a:spcBef>
                <a:spcPts val="300"/>
              </a:spcBef>
              <a:buFont typeface="Arial" panose="020B0604020202020204" pitchFamily="34" charset="0"/>
              <a:buChar char="•"/>
            </a:pPr>
            <a:r>
              <a:rPr lang="en-US" sz="1500" dirty="0"/>
              <a:t>Potential direct impacts to </a:t>
            </a:r>
            <a:r>
              <a:rPr lang="en-US" sz="1500" dirty="0" smtClean="0"/>
              <a:t>14 </a:t>
            </a:r>
            <a:r>
              <a:rPr lang="en-US" sz="1500" dirty="0"/>
              <a:t>– </a:t>
            </a:r>
            <a:r>
              <a:rPr lang="en-US" sz="1500" dirty="0" smtClean="0"/>
              <a:t>30 </a:t>
            </a:r>
            <a:r>
              <a:rPr lang="en-US" sz="1500" dirty="0"/>
              <a:t>historic resources </a:t>
            </a:r>
            <a:r>
              <a:rPr lang="en-US" sz="1500" dirty="0" smtClean="0"/>
              <a:t/>
            </a:r>
            <a:br>
              <a:rPr lang="en-US" sz="1500" dirty="0" smtClean="0"/>
            </a:br>
            <a:r>
              <a:rPr lang="en-US" sz="1500" dirty="0" smtClean="0"/>
              <a:t>(</a:t>
            </a:r>
            <a:r>
              <a:rPr lang="en-US" sz="1500" dirty="0"/>
              <a:t>early estimate</a:t>
            </a:r>
            <a:r>
              <a:rPr lang="en-US" sz="1500" dirty="0" smtClean="0"/>
              <a:t>) depending on alternative options</a:t>
            </a:r>
            <a:endParaRPr lang="en-US" sz="1500" dirty="0"/>
          </a:p>
          <a:p>
            <a:pPr marL="171450" indent="-171450">
              <a:spcBef>
                <a:spcPts val="300"/>
              </a:spcBef>
              <a:buFont typeface="Arial" panose="020B0604020202020204" pitchFamily="34" charset="0"/>
              <a:buChar char="•"/>
            </a:pPr>
            <a:r>
              <a:rPr lang="en-US" sz="1500" dirty="0" smtClean="0"/>
              <a:t>Evaluate noise </a:t>
            </a:r>
            <a:r>
              <a:rPr lang="en-US" sz="1500" dirty="0"/>
              <a:t>and visual effects</a:t>
            </a:r>
          </a:p>
        </p:txBody>
      </p:sp>
      <p:sp>
        <p:nvSpPr>
          <p:cNvPr id="11" name="Title 7">
            <a:extLst>
              <a:ext uri="{FF2B5EF4-FFF2-40B4-BE49-F238E27FC236}">
                <a16:creationId xmlns:a16="http://schemas.microsoft.com/office/drawing/2014/main" xmlns="" id="{4B114191-4C0D-4332-9F2A-79EC0FDE34B2}"/>
              </a:ext>
            </a:extLst>
          </p:cNvPr>
          <p:cNvSpPr txBox="1">
            <a:spLocks/>
          </p:cNvSpPr>
          <p:nvPr/>
        </p:nvSpPr>
        <p:spPr>
          <a:xfrm>
            <a:off x="235399" y="2837141"/>
            <a:ext cx="5479602" cy="4286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800"/>
              </a:lnSpc>
            </a:pPr>
            <a:r>
              <a:rPr lang="en-US" sz="1750" b="1" dirty="0">
                <a:solidFill>
                  <a:schemeClr val="tx1">
                    <a:lumMod val="65000"/>
                    <a:lumOff val="35000"/>
                  </a:schemeClr>
                </a:solidFill>
              </a:rPr>
              <a:t>Section 106 Case Study Report – </a:t>
            </a:r>
            <a:r>
              <a:rPr lang="en-US" sz="1750" b="1" dirty="0" smtClean="0">
                <a:solidFill>
                  <a:schemeClr val="tx1">
                    <a:lumMod val="65000"/>
                    <a:lumOff val="35000"/>
                  </a:schemeClr>
                </a:solidFill>
              </a:rPr>
              <a:t>To Be Prepared Next</a:t>
            </a:r>
            <a:endParaRPr lang="en-US" sz="1750" b="1" dirty="0">
              <a:solidFill>
                <a:schemeClr val="tx1">
                  <a:lumMod val="65000"/>
                  <a:lumOff val="35000"/>
                </a:schemeClr>
              </a:solidFill>
            </a:endParaRPr>
          </a:p>
        </p:txBody>
      </p:sp>
      <p:sp>
        <p:nvSpPr>
          <p:cNvPr id="13" name="TextBox 12"/>
          <p:cNvSpPr txBox="1"/>
          <p:nvPr/>
        </p:nvSpPr>
        <p:spPr>
          <a:xfrm>
            <a:off x="-1945822" y="537143"/>
            <a:ext cx="1572986" cy="830997"/>
          </a:xfrm>
          <a:prstGeom prst="rect">
            <a:avLst/>
          </a:prstGeom>
          <a:solidFill>
            <a:srgbClr val="FFFF00"/>
          </a:solidFill>
        </p:spPr>
        <p:txBody>
          <a:bodyPr wrap="square" rtlCol="0">
            <a:spAutoFit/>
          </a:bodyPr>
          <a:lstStyle/>
          <a:p>
            <a:r>
              <a:rPr lang="en-US" sz="1600" b="1" dirty="0" smtClean="0"/>
              <a:t>Alice said:  </a:t>
            </a:r>
            <a:r>
              <a:rPr lang="en-US" sz="1600" dirty="0" smtClean="0"/>
              <a:t>Not sure we need this</a:t>
            </a:r>
            <a:endParaRPr lang="en-US" sz="1600" i="1" dirty="0"/>
          </a:p>
        </p:txBody>
      </p:sp>
      <p:sp>
        <p:nvSpPr>
          <p:cNvPr id="15" name="Oval 14">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4</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2"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17</a:t>
            </a:fld>
            <a:endParaRPr lang="en-US" sz="1000" dirty="0"/>
          </a:p>
        </p:txBody>
      </p:sp>
      <p:pic>
        <p:nvPicPr>
          <p:cNvPr id="1026" name="Picture 2" descr="\\Vswes-fs\data\PROJECT\5157275\PD&amp;E FileCabinet\F.PublicInvolvement\F.16-SEIS 2nd Workshop Dec 2018\6_Presentation\_EDITS\_EDITS_from_Alice_20190513\HI77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9966" t="24672" r="3945" b="22541"/>
          <a:stretch/>
        </p:blipFill>
        <p:spPr bwMode="auto">
          <a:xfrm>
            <a:off x="5786966" y="797160"/>
            <a:ext cx="3175001" cy="14600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swes-fs\data\PROJECT\5157275\PD&amp;E FileCabinet\F.PublicInvolvement\F.16-SEIS 2nd Workshop Dec 2018\6_Presentation\_EDITS\_EDITS_from_Alice_20190513\Ybor City N of I-4 TIS relocated houses MVC-002F.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7700" b="22789"/>
          <a:stretch/>
        </p:blipFill>
        <p:spPr bwMode="auto">
          <a:xfrm>
            <a:off x="5749924" y="3263003"/>
            <a:ext cx="2768584" cy="123569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027" name="Picture 3" descr="\\Vswes-fs\data\PROJECT\5157275\PD&amp;E FileCabinet\F.PublicInvolvement\F.16-SEIS 2nd Workshop Dec 2018\6_Presentation\_EDITS\_EDITS_from_Alice_20190513\HI316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723" r="9307"/>
          <a:stretch/>
        </p:blipFill>
        <p:spPr bwMode="auto">
          <a:xfrm>
            <a:off x="7339540" y="2168878"/>
            <a:ext cx="1677454" cy="144649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Vswes-fs\data\PROJECT\5157275\PD&amp;E FileCabinet\F.PublicInvolvement\F.16-SEIS 2nd Workshop Dec 2018\6_Presentation\_EDITS\_EDITS_from_Alice_20190513\HI3177.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9599" t="5872" r="4898"/>
          <a:stretch/>
        </p:blipFill>
        <p:spPr bwMode="auto">
          <a:xfrm>
            <a:off x="5909731" y="2016453"/>
            <a:ext cx="1607083" cy="132685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27530"/>
      </p:ext>
    </p:extLst>
  </p:cSld>
  <p:clrMapOvr>
    <a:masterClrMapping/>
  </p:clrMapOvr>
  <mc:AlternateContent xmlns:mc="http://schemas.openxmlformats.org/markup-compatibility/2006" xmlns:p14="http://schemas.microsoft.com/office/powerpoint/2010/main">
    <mc:Choice Requires="p14">
      <p:transition spd="slow" p14:dur="1250" advClick="0" advTm="33500">
        <p:fade/>
        <p:sndAc>
          <p:stSnd>
            <p:snd r:embed="rId3" name="v2_Slide_16.wav"/>
          </p:stSnd>
        </p:sndAc>
      </p:transition>
    </mc:Choice>
    <mc:Fallback xmlns="">
      <p:transition spd="slow" advClick="0" advTm="33500">
        <p:fade/>
        <p:sndAc>
          <p:stSnd>
            <p:snd r:embed="rId8" name="v2_Slide_16.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swes-fs\data\PROJECT\5157275\PD&amp;E FileCabinet\F.PublicInvolvement\F.16-SEIS 2nd Workshop Dec 2018\5_Boards_Graphics\Display_Boards\Supporting Graphics\Zone_6_Transit_and_Connectivity_PEL_Ima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9308" y="2798203"/>
            <a:ext cx="2506380" cy="162177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90312" y="369600"/>
            <a:ext cx="4627536" cy="68928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400" kern="1200">
                <a:solidFill>
                  <a:schemeClr val="bg1"/>
                </a:solidFill>
                <a:latin typeface="+mj-lt"/>
                <a:ea typeface="+mj-ea"/>
                <a:cs typeface="+mj-cs"/>
              </a:defRPr>
            </a:lvl1pPr>
          </a:lstStyle>
          <a:p>
            <a:r>
              <a:rPr lang="en-US" b="1" dirty="0">
                <a:solidFill>
                  <a:srgbClr val="996600"/>
                </a:solidFill>
              </a:rPr>
              <a:t>FDOT is a transit partner.</a:t>
            </a:r>
          </a:p>
        </p:txBody>
      </p:sp>
      <p:sp>
        <p:nvSpPr>
          <p:cNvPr id="9" name="Title 1">
            <a:extLst>
              <a:ext uri="{FF2B5EF4-FFF2-40B4-BE49-F238E27FC236}">
                <a16:creationId xmlns="" xmlns:a16="http://schemas.microsoft.com/office/drawing/2014/main" id="{27FCB4BA-B781-3449-8BB0-80C539B8E67E}"/>
              </a:ext>
            </a:extLst>
          </p:cNvPr>
          <p:cNvSpPr>
            <a:spLocks noGrp="1"/>
          </p:cNvSpPr>
          <p:nvPr>
            <p:ph type="title"/>
          </p:nvPr>
        </p:nvSpPr>
        <p:spPr>
          <a:xfrm>
            <a:off x="4103914" y="69730"/>
            <a:ext cx="4918629" cy="360169"/>
          </a:xfrm>
        </p:spPr>
        <p:txBody>
          <a:bodyPr>
            <a:noAutofit/>
          </a:bodyPr>
          <a:lstStyle/>
          <a:p>
            <a:pPr algn="r"/>
            <a:r>
              <a:rPr lang="en-US" sz="2200" dirty="0" smtClean="0">
                <a:solidFill>
                  <a:schemeClr val="bg1"/>
                </a:solidFill>
              </a:rPr>
              <a:t>Opportunities for Connectivity &amp; Transit</a:t>
            </a:r>
            <a:endParaRPr lang="en-US" sz="2200" dirty="0">
              <a:solidFill>
                <a:schemeClr val="bg1"/>
              </a:solidFill>
            </a:endParaRPr>
          </a:p>
        </p:txBody>
      </p:sp>
      <p:pic>
        <p:nvPicPr>
          <p:cNvPr id="10" name="Picture 9">
            <a:extLst>
              <a:ext uri="{FF2B5EF4-FFF2-40B4-BE49-F238E27FC236}">
                <a16:creationId xmlns="" xmlns:a16="http://schemas.microsoft.com/office/drawing/2014/main" id="{508AA4DB-6B67-794B-B960-921177DE6D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640" y="1300105"/>
            <a:ext cx="1695736" cy="1271802"/>
          </a:xfrm>
          <a:prstGeom prst="rect">
            <a:avLst/>
          </a:prstGeom>
          <a:ln w="12700">
            <a:solidFill>
              <a:schemeClr val="tx1"/>
            </a:solidFill>
          </a:ln>
        </p:spPr>
      </p:pic>
      <p:pic>
        <p:nvPicPr>
          <p:cNvPr id="5" name="Picture 4">
            <a:extLst>
              <a:ext uri="{FF2B5EF4-FFF2-40B4-BE49-F238E27FC236}">
                <a16:creationId xmlns="" xmlns:a16="http://schemas.microsoft.com/office/drawing/2014/main" id="{2545A9CE-743A-4A45-9EF2-A41D079147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396" y="2324627"/>
            <a:ext cx="1971314" cy="946231"/>
          </a:xfrm>
          <a:prstGeom prst="rect">
            <a:avLst/>
          </a:prstGeom>
          <a:ln w="12700">
            <a:solidFill>
              <a:schemeClr val="tx1"/>
            </a:solidFill>
          </a:ln>
        </p:spPr>
      </p:pic>
      <p:pic>
        <p:nvPicPr>
          <p:cNvPr id="3" name="Picture 2">
            <a:extLst>
              <a:ext uri="{FF2B5EF4-FFF2-40B4-BE49-F238E27FC236}">
                <a16:creationId xmlns="" xmlns:a16="http://schemas.microsoft.com/office/drawing/2014/main" id="{5D40C332-F1A8-984E-A032-30C2C7A47A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030" y="3275588"/>
            <a:ext cx="1474711" cy="549402"/>
          </a:xfrm>
          <a:prstGeom prst="rect">
            <a:avLst/>
          </a:prstGeom>
          <a:ln w="12700">
            <a:solidFill>
              <a:schemeClr val="tx1"/>
            </a:solidFill>
          </a:ln>
        </p:spPr>
      </p:pic>
      <p:pic>
        <p:nvPicPr>
          <p:cNvPr id="15" name="Picture 14">
            <a:extLst>
              <a:ext uri="{FF2B5EF4-FFF2-40B4-BE49-F238E27FC236}">
                <a16:creationId xmlns="" xmlns:a16="http://schemas.microsoft.com/office/drawing/2014/main" id="{CC2D8BCD-5B24-6540-B3AB-DBC6C90F63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8851" t="21739"/>
          <a:stretch/>
        </p:blipFill>
        <p:spPr>
          <a:xfrm>
            <a:off x="3666183" y="1570357"/>
            <a:ext cx="1467972" cy="1133590"/>
          </a:xfrm>
          <a:prstGeom prst="rect">
            <a:avLst/>
          </a:prstGeom>
          <a:ln w="12700" cap="sq">
            <a:solidFill>
              <a:srgbClr val="000000"/>
            </a:solidFill>
            <a:prstDash val="solid"/>
            <a:miter lim="800000"/>
          </a:ln>
          <a:effectLst/>
        </p:spPr>
      </p:pic>
      <p:pic>
        <p:nvPicPr>
          <p:cNvPr id="16" name="Picture 15">
            <a:extLst>
              <a:ext uri="{FF2B5EF4-FFF2-40B4-BE49-F238E27FC236}">
                <a16:creationId xmlns="" xmlns:a16="http://schemas.microsoft.com/office/drawing/2014/main" id="{50EC0C28-22F4-984E-9A37-8B9015943D6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8359" t="24104"/>
          <a:stretch/>
        </p:blipFill>
        <p:spPr>
          <a:xfrm>
            <a:off x="5234268" y="1800704"/>
            <a:ext cx="1695022" cy="1019084"/>
          </a:xfrm>
          <a:prstGeom prst="rect">
            <a:avLst/>
          </a:prstGeom>
          <a:ln w="12700">
            <a:solidFill>
              <a:schemeClr val="tx1"/>
            </a:solidFill>
          </a:ln>
        </p:spPr>
      </p:pic>
      <p:pic>
        <p:nvPicPr>
          <p:cNvPr id="19" name="Picture 2">
            <a:extLst>
              <a:ext uri="{FF2B5EF4-FFF2-40B4-BE49-F238E27FC236}">
                <a16:creationId xmlns="" xmlns:a16="http://schemas.microsoft.com/office/drawing/2014/main" id="{8A64CFCF-E0CC-FF45-8FF4-17A3653365EF}"/>
              </a:ext>
            </a:extLst>
          </p:cNvPr>
          <p:cNvPicPr>
            <a:picLocks noGrp="1" noChangeAspect="1" noChangeArrowheads="1"/>
          </p:cNvPicPr>
          <p:nvPr>
            <p:ph idx="1"/>
          </p:nvPr>
        </p:nvPicPr>
        <p:blipFill>
          <a:blip r:embed="rId10" cstate="screen">
            <a:extLst>
              <a:ext uri="{28A0092B-C50C-407E-A947-70E740481C1C}">
                <a14:useLocalDpi xmlns:a14="http://schemas.microsoft.com/office/drawing/2010/main"/>
              </a:ext>
            </a:extLst>
          </a:blip>
          <a:srcRect/>
          <a:stretch>
            <a:fillRect/>
          </a:stretch>
        </p:blipFill>
        <p:spPr>
          <a:xfrm>
            <a:off x="6672536" y="1395886"/>
            <a:ext cx="1560606" cy="868650"/>
          </a:xfr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19">
            <a:extLst>
              <a:ext uri="{FF2B5EF4-FFF2-40B4-BE49-F238E27FC236}">
                <a16:creationId xmlns="" xmlns:a16="http://schemas.microsoft.com/office/drawing/2014/main" id="{465EF6A8-751A-CF4D-9CC8-84925AD999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38784" y="2041616"/>
            <a:ext cx="623625" cy="176274"/>
          </a:xfrm>
          <a:prstGeom prst="rect">
            <a:avLst/>
          </a:prstGeom>
        </p:spPr>
      </p:pic>
      <p:pic>
        <p:nvPicPr>
          <p:cNvPr id="21" name="Picture 20">
            <a:extLst>
              <a:ext uri="{FF2B5EF4-FFF2-40B4-BE49-F238E27FC236}">
                <a16:creationId xmlns="" xmlns:a16="http://schemas.microsoft.com/office/drawing/2014/main" id="{5F4D17D1-46C5-F244-B25A-84F626E10A7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1368" y="885033"/>
            <a:ext cx="1390290" cy="1013243"/>
          </a:xfrm>
          <a:prstGeom prst="rect">
            <a:avLst/>
          </a:prstGeom>
        </p:spPr>
      </p:pic>
      <p:pic>
        <p:nvPicPr>
          <p:cNvPr id="22" name="Picture 21">
            <a:extLst>
              <a:ext uri="{FF2B5EF4-FFF2-40B4-BE49-F238E27FC236}">
                <a16:creationId xmlns="" xmlns:a16="http://schemas.microsoft.com/office/drawing/2014/main" id="{6E03E799-8612-F543-B32E-C4EDF5D2F95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9335" t="9266" r="33183" b="16663"/>
          <a:stretch/>
        </p:blipFill>
        <p:spPr>
          <a:xfrm>
            <a:off x="7558296" y="3583690"/>
            <a:ext cx="1149243" cy="833554"/>
          </a:xfrm>
          <a:prstGeom prst="rect">
            <a:avLst/>
          </a:prstGeom>
          <a:ln w="12700" cap="sq">
            <a:solidFill>
              <a:srgbClr val="000000"/>
            </a:solidFill>
            <a:prstDash val="solid"/>
            <a:miter lim="800000"/>
          </a:ln>
          <a:effectLst/>
        </p:spPr>
      </p:pic>
      <p:sp>
        <p:nvSpPr>
          <p:cNvPr id="23" name="Title 1">
            <a:extLst>
              <a:ext uri="{FF2B5EF4-FFF2-40B4-BE49-F238E27FC236}">
                <a16:creationId xmlns="" xmlns:a16="http://schemas.microsoft.com/office/drawing/2014/main" id="{8CE6F853-20D5-F54D-B5DB-9AE6DF3DD0A7}"/>
              </a:ext>
            </a:extLst>
          </p:cNvPr>
          <p:cNvSpPr txBox="1">
            <a:spLocks/>
          </p:cNvSpPr>
          <p:nvPr/>
        </p:nvSpPr>
        <p:spPr>
          <a:xfrm>
            <a:off x="897607" y="843375"/>
            <a:ext cx="7370869" cy="6892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400" kern="1200">
                <a:solidFill>
                  <a:schemeClr val="bg1"/>
                </a:solidFill>
                <a:latin typeface="+mj-lt"/>
                <a:ea typeface="+mj-ea"/>
                <a:cs typeface="+mj-cs"/>
              </a:defRPr>
            </a:lvl1pPr>
          </a:lstStyle>
          <a:p>
            <a:pPr>
              <a:lnSpc>
                <a:spcPts val="2000"/>
              </a:lnSpc>
            </a:pPr>
            <a:r>
              <a:rPr lang="en-US" sz="1800" dirty="0">
                <a:solidFill>
                  <a:schemeClr val="tx1"/>
                </a:solidFill>
              </a:rPr>
              <a:t>We’re working with local agencies to explore </a:t>
            </a:r>
            <a:r>
              <a:rPr lang="en-US" sz="1800" dirty="0" smtClean="0">
                <a:solidFill>
                  <a:schemeClr val="tx1"/>
                </a:solidFill>
              </a:rPr>
              <a:t>the best ways </a:t>
            </a:r>
            <a:br>
              <a:rPr lang="en-US" sz="1800" dirty="0" smtClean="0">
                <a:solidFill>
                  <a:schemeClr val="tx1"/>
                </a:solidFill>
              </a:rPr>
            </a:br>
            <a:r>
              <a:rPr lang="en-US" sz="1800" dirty="0" smtClean="0">
                <a:solidFill>
                  <a:schemeClr val="tx1"/>
                </a:solidFill>
              </a:rPr>
              <a:t>to </a:t>
            </a:r>
            <a:r>
              <a:rPr lang="en-US" sz="1800" dirty="0">
                <a:solidFill>
                  <a:schemeClr val="tx1"/>
                </a:solidFill>
              </a:rPr>
              <a:t>integrate transit into the program. </a:t>
            </a:r>
          </a:p>
        </p:txBody>
      </p:sp>
      <p:sp>
        <p:nvSpPr>
          <p:cNvPr id="25" name="Oval 24">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99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6</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24"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18</a:t>
            </a:fld>
            <a:endParaRPr lang="en-US" sz="1000" dirty="0"/>
          </a:p>
        </p:txBody>
      </p:sp>
      <p:grpSp>
        <p:nvGrpSpPr>
          <p:cNvPr id="4" name="Group 3">
            <a:extLst>
              <a:ext uri="{FF2B5EF4-FFF2-40B4-BE49-F238E27FC236}">
                <a16:creationId xmlns="" xmlns:a16="http://schemas.microsoft.com/office/drawing/2014/main" id="{A0D274E6-A2B0-F249-B02B-C5BC17260CC6}"/>
              </a:ext>
            </a:extLst>
          </p:cNvPr>
          <p:cNvGrpSpPr/>
          <p:nvPr/>
        </p:nvGrpSpPr>
        <p:grpSpPr>
          <a:xfrm>
            <a:off x="2250516" y="1548186"/>
            <a:ext cx="1328517" cy="1747644"/>
            <a:chOff x="2189053" y="2645292"/>
            <a:chExt cx="1328517" cy="1747644"/>
          </a:xfrm>
        </p:grpSpPr>
        <p:pic>
          <p:nvPicPr>
            <p:cNvPr id="17" name="Picture 16">
              <a:extLst>
                <a:ext uri="{FF2B5EF4-FFF2-40B4-BE49-F238E27FC236}">
                  <a16:creationId xmlns="" xmlns:a16="http://schemas.microsoft.com/office/drawing/2014/main" id="{023FBE6A-AA28-6F49-9E22-4C1BE1350B3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99558" y="2645292"/>
              <a:ext cx="1307507" cy="1388384"/>
            </a:xfrm>
            <a:prstGeom prst="rect">
              <a:avLst/>
            </a:prstGeom>
            <a:ln w="12700" cap="sq">
              <a:solidFill>
                <a:srgbClr val="000000"/>
              </a:solidFill>
              <a:prstDash val="solid"/>
              <a:miter lim="800000"/>
            </a:ln>
            <a:effectLst/>
          </p:spPr>
        </p:pic>
        <p:sp>
          <p:nvSpPr>
            <p:cNvPr id="8" name="TextBox 7">
              <a:extLst>
                <a:ext uri="{FF2B5EF4-FFF2-40B4-BE49-F238E27FC236}">
                  <a16:creationId xmlns="" xmlns:a16="http://schemas.microsoft.com/office/drawing/2014/main" id="{5FC9FCA0-03F9-F746-84FF-96DA2F499469}"/>
                </a:ext>
              </a:extLst>
            </p:cNvPr>
            <p:cNvSpPr txBox="1"/>
            <p:nvPr/>
          </p:nvSpPr>
          <p:spPr>
            <a:xfrm>
              <a:off x="2189053" y="3915882"/>
              <a:ext cx="1328517" cy="477054"/>
            </a:xfrm>
            <a:prstGeom prst="rect">
              <a:avLst/>
            </a:prstGeom>
            <a:solidFill>
              <a:schemeClr val="bg1">
                <a:lumMod val="50000"/>
              </a:schemeClr>
            </a:solidFill>
            <a:ln w="12700">
              <a:solidFill>
                <a:schemeClr val="tx1"/>
              </a:solidFill>
            </a:ln>
          </p:spPr>
          <p:txBody>
            <a:bodyPr wrap="square" rtlCol="0">
              <a:spAutoFit/>
            </a:bodyPr>
            <a:lstStyle/>
            <a:p>
              <a:pPr algn="ctr">
                <a:lnSpc>
                  <a:spcPts val="1500"/>
                </a:lnSpc>
              </a:pPr>
              <a:r>
                <a:rPr lang="en-US" sz="1400" b="1" dirty="0">
                  <a:solidFill>
                    <a:schemeClr val="bg1"/>
                  </a:solidFill>
                </a:rPr>
                <a:t>Intermodal Center Studies</a:t>
              </a:r>
            </a:p>
          </p:txBody>
        </p:sp>
      </p:grpSp>
      <p:pic>
        <p:nvPicPr>
          <p:cNvPr id="1027" name="Picture 3" descr="\\VSWES-FS\DATA\USERS\5guerrs\Desktop\Transite envelope graphic.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84792" r="6644" b="4162"/>
          <a:stretch/>
        </p:blipFill>
        <p:spPr bwMode="auto">
          <a:xfrm>
            <a:off x="5150564" y="4244295"/>
            <a:ext cx="2289820" cy="1741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SWES-FS\DATA\USERS\5guerrs\Desktop\Design_Option_B_Transit_Envelope.jpg"/>
          <p:cNvPicPr>
            <a:picLocks noChangeAspect="1" noChangeArrowheads="1"/>
          </p:cNvPicPr>
          <p:nvPr/>
        </p:nvPicPr>
        <p:blipFill rotWithShape="1">
          <a:blip r:embed="rId16">
            <a:extLst>
              <a:ext uri="{28A0092B-C50C-407E-A947-70E740481C1C}">
                <a14:useLocalDpi xmlns:a14="http://schemas.microsoft.com/office/drawing/2010/main" val="0"/>
              </a:ext>
            </a:extLst>
          </a:blip>
          <a:srcRect r="759"/>
          <a:stretch/>
        </p:blipFill>
        <p:spPr bwMode="auto">
          <a:xfrm>
            <a:off x="5225432" y="2924312"/>
            <a:ext cx="2214952" cy="133691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DE9E5F9E-4175-4B40-B0A1-0047FC6EFA7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1411" b="5916"/>
          <a:stretch/>
        </p:blipFill>
        <p:spPr>
          <a:xfrm>
            <a:off x="7035799" y="2351907"/>
            <a:ext cx="1679449" cy="1134882"/>
          </a:xfrm>
          <a:prstGeom prst="rect">
            <a:avLst/>
          </a:prstGeom>
          <a:ln w="12700">
            <a:solidFill>
              <a:schemeClr val="tx1"/>
            </a:solidFill>
          </a:ln>
        </p:spPr>
      </p:pic>
    </p:spTree>
    <p:extLst>
      <p:ext uri="{BB962C8B-B14F-4D97-AF65-F5344CB8AC3E}">
        <p14:creationId xmlns:p14="http://schemas.microsoft.com/office/powerpoint/2010/main" val="265149143"/>
      </p:ext>
    </p:extLst>
  </p:cSld>
  <p:clrMapOvr>
    <a:masterClrMapping/>
  </p:clrMapOvr>
  <mc:AlternateContent xmlns:mc="http://schemas.openxmlformats.org/markup-compatibility/2006" xmlns:p14="http://schemas.microsoft.com/office/powerpoint/2010/main">
    <mc:Choice Requires="p14">
      <p:transition spd="slow" p14:dur="1250" advClick="0" advTm="45500">
        <p:fade/>
        <p:sndAc>
          <p:stSnd>
            <p:snd r:embed="rId3" name="v2_Slide_17.wav"/>
          </p:stSnd>
        </p:sndAc>
      </p:transition>
    </mc:Choice>
    <mc:Fallback xmlns="">
      <p:transition spd="slow" advClick="0" advTm="45500">
        <p:fade/>
        <p:sndAc>
          <p:stSnd>
            <p:snd r:embed="rId18" name="v2_Slide_1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214254" y="1101150"/>
            <a:ext cx="3977371" cy="1021504"/>
          </a:xfrm>
          <a:prstGeom prst="rect">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70142" y="101741"/>
            <a:ext cx="4921483" cy="360169"/>
          </a:xfrm>
        </p:spPr>
        <p:txBody>
          <a:bodyPr>
            <a:noAutofit/>
          </a:bodyPr>
          <a:lstStyle/>
          <a:p>
            <a:r>
              <a:rPr lang="en-US" dirty="0" smtClean="0"/>
              <a:t>Northwest (Veterans) Expressway</a:t>
            </a:r>
            <a:endParaRPr lang="en-US" dirty="0"/>
          </a:p>
        </p:txBody>
      </p:sp>
      <p:sp>
        <p:nvSpPr>
          <p:cNvPr id="6" name="TextBox 5">
            <a:extLst>
              <a:ext uri="{FF2B5EF4-FFF2-40B4-BE49-F238E27FC236}">
                <a16:creationId xmlns="" xmlns:a16="http://schemas.microsoft.com/office/drawing/2014/main" id="{6B710389-47D7-274B-A723-0CA8E0FAE171}"/>
              </a:ext>
            </a:extLst>
          </p:cNvPr>
          <p:cNvSpPr txBox="1"/>
          <p:nvPr/>
        </p:nvSpPr>
        <p:spPr>
          <a:xfrm>
            <a:off x="5334906" y="1143633"/>
            <a:ext cx="3577320" cy="969496"/>
          </a:xfrm>
          <a:prstGeom prst="rect">
            <a:avLst/>
          </a:prstGeom>
          <a:noFill/>
        </p:spPr>
        <p:txBody>
          <a:bodyPr wrap="square" rtlCol="0">
            <a:spAutoFit/>
          </a:bodyPr>
          <a:lstStyle/>
          <a:p>
            <a:r>
              <a:rPr lang="en-US" sz="1900" b="1" dirty="0" smtClean="0">
                <a:solidFill>
                  <a:schemeClr val="bg1"/>
                </a:solidFill>
                <a:latin typeface="+mj-lt"/>
              </a:rPr>
              <a:t>SR 60 / Memorial Highway from North of Cypress Street to North </a:t>
            </a:r>
            <a:br>
              <a:rPr lang="en-US" sz="1900" b="1" dirty="0" smtClean="0">
                <a:solidFill>
                  <a:schemeClr val="bg1"/>
                </a:solidFill>
                <a:latin typeface="+mj-lt"/>
              </a:rPr>
            </a:br>
            <a:r>
              <a:rPr lang="en-US" sz="1900" b="1" dirty="0" smtClean="0">
                <a:solidFill>
                  <a:schemeClr val="bg1"/>
                </a:solidFill>
                <a:latin typeface="+mj-lt"/>
              </a:rPr>
              <a:t>of Memorial Highway</a:t>
            </a:r>
            <a:endParaRPr lang="en-US" sz="1900" b="1" dirty="0">
              <a:solidFill>
                <a:schemeClr val="bg1"/>
              </a:solidFill>
              <a:latin typeface="+mj-lt"/>
            </a:endParaRPr>
          </a:p>
        </p:txBody>
      </p:sp>
      <p:sp>
        <p:nvSpPr>
          <p:cNvPr id="9" name="TextBox 8">
            <a:extLst>
              <a:ext uri="{FF2B5EF4-FFF2-40B4-BE49-F238E27FC236}">
                <a16:creationId xmlns="" xmlns:a16="http://schemas.microsoft.com/office/drawing/2014/main" id="{6B710389-47D7-274B-A723-0CA8E0FAE171}"/>
              </a:ext>
            </a:extLst>
          </p:cNvPr>
          <p:cNvSpPr txBox="1"/>
          <p:nvPr/>
        </p:nvSpPr>
        <p:spPr>
          <a:xfrm>
            <a:off x="5330825" y="2211871"/>
            <a:ext cx="3735161" cy="2123658"/>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lang="en-US" sz="1600" dirty="0" smtClean="0">
                <a:latin typeface="+mj-lt"/>
              </a:rPr>
              <a:t>A separate environmental study </a:t>
            </a:r>
            <a:endParaRPr lang="en-US" sz="1600" dirty="0">
              <a:latin typeface="+mj-lt"/>
            </a:endParaRPr>
          </a:p>
          <a:p>
            <a:pPr marL="171450" indent="-171450">
              <a:spcAft>
                <a:spcPts val="1200"/>
              </a:spcAft>
              <a:buFont typeface="Arial" panose="020B0604020202020204" pitchFamily="34" charset="0"/>
              <a:buChar char="•"/>
            </a:pPr>
            <a:r>
              <a:rPr lang="en-US" sz="1600" dirty="0" smtClean="0">
                <a:latin typeface="+mj-lt"/>
              </a:rPr>
              <a:t>Connecting the express lane system from I-275 to the Veterans Expressway and the direct express lane connection to the Tampa International Airport.</a:t>
            </a:r>
          </a:p>
          <a:p>
            <a:pPr marL="171450" indent="-171450">
              <a:buFont typeface="Arial" panose="020B0604020202020204" pitchFamily="34" charset="0"/>
              <a:buChar char="•"/>
            </a:pPr>
            <a:r>
              <a:rPr lang="en-US" sz="1600" dirty="0" smtClean="0">
                <a:latin typeface="+mj-lt"/>
              </a:rPr>
              <a:t>Right-of-Way is required for this project.</a:t>
            </a:r>
            <a:endParaRPr lang="en-US" sz="1600" dirty="0">
              <a:latin typeface="+mj-lt"/>
            </a:endParaRPr>
          </a:p>
        </p:txBody>
      </p:sp>
      <p:sp>
        <p:nvSpPr>
          <p:cNvPr id="10" name="Oval 9">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33CC33"/>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7</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1"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19</a:t>
            </a:fld>
            <a:endParaRPr lang="en-US" sz="1000" dirty="0"/>
          </a:p>
        </p:txBody>
      </p:sp>
      <p:pic>
        <p:nvPicPr>
          <p:cNvPr id="1026" name="Picture 2" descr="\\VSWES-FS\DATA\USERS\5guerrs\Desktop\0 Section 4-2 NW Expressway Graphic_Hanou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1701" y="622300"/>
            <a:ext cx="4355190" cy="4404470"/>
          </a:xfrm>
          <a:prstGeom prst="rect">
            <a:avLst/>
          </a:prstGeom>
          <a:solidFill>
            <a:schemeClr val="tx1"/>
          </a:solidFill>
          <a:ln w="19050">
            <a:solidFill>
              <a:schemeClr val="tx1"/>
            </a:solidFill>
          </a:ln>
          <a:extLst/>
        </p:spPr>
      </p:pic>
      <p:pic>
        <p:nvPicPr>
          <p:cNvPr id="12" name="Picture 2" descr="\\VSWES-FS\DATA\USERS\5guerrs\Desktop\0 Section 4-2 NW Expressway Graphic_Hanou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647" t="83527" r="71334" b="1538"/>
          <a:stretch/>
        </p:blipFill>
        <p:spPr bwMode="auto">
          <a:xfrm>
            <a:off x="162970" y="3592800"/>
            <a:ext cx="2198186" cy="1434788"/>
          </a:xfrm>
          <a:prstGeom prst="rect">
            <a:avLst/>
          </a:prstGeom>
          <a:noFill/>
          <a:ln w="1905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xmlns="" id="{6959E5B4-44E2-436E-B412-82877451863C}"/>
              </a:ext>
            </a:extLst>
          </p:cNvPr>
          <p:cNvSpPr txBox="1">
            <a:spLocks/>
          </p:cNvSpPr>
          <p:nvPr/>
        </p:nvSpPr>
        <p:spPr>
          <a:xfrm>
            <a:off x="916668" y="3132509"/>
            <a:ext cx="1080407"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400"/>
              </a:lnSpc>
            </a:pPr>
            <a:r>
              <a:rPr lang="en-US" sz="1300" b="1" dirty="0" smtClean="0">
                <a:solidFill>
                  <a:srgbClr val="FFFF00"/>
                </a:solidFill>
                <a:effectLst>
                  <a:outerShdw blurRad="38100" dist="38100" dir="2700000" algn="tl">
                    <a:srgbClr val="000000">
                      <a:alpha val="43137"/>
                    </a:srgbClr>
                  </a:outerShdw>
                </a:effectLst>
              </a:rPr>
              <a:t>DRAFT</a:t>
            </a:r>
          </a:p>
          <a:p>
            <a:pPr algn="l">
              <a:lnSpc>
                <a:spcPts val="1400"/>
              </a:lnSpc>
            </a:pPr>
            <a:r>
              <a:rPr lang="en-US" sz="1300" b="1" dirty="0" smtClean="0">
                <a:solidFill>
                  <a:srgbClr val="FFFF00"/>
                </a:solidFill>
                <a:effectLst>
                  <a:outerShdw blurRad="38100" dist="38100" dir="2700000" algn="tl">
                    <a:srgbClr val="000000">
                      <a:alpha val="43137"/>
                    </a:srgbClr>
                  </a:outerShdw>
                </a:effectLst>
              </a:rPr>
              <a:t>5/21/19</a:t>
            </a:r>
            <a:endParaRPr lang="en-US" sz="13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6919589"/>
      </p:ext>
    </p:extLst>
  </p:cSld>
  <p:clrMapOvr>
    <a:masterClrMapping/>
  </p:clrMapOvr>
  <mc:AlternateContent xmlns:mc="http://schemas.openxmlformats.org/markup-compatibility/2006" xmlns:p14="http://schemas.microsoft.com/office/powerpoint/2010/main">
    <mc:Choice Requires="p14">
      <p:transition spd="med" p14:dur="700" advClick="0" advTm="32500">
        <p:fade/>
        <p:sndAc>
          <p:stSnd>
            <p:snd r:embed="rId3" name="v3_Slide_19.wav"/>
          </p:stSnd>
        </p:sndAc>
      </p:transition>
    </mc:Choice>
    <mc:Fallback xmlns="">
      <p:transition spd="med" advClick="0" advTm="32500">
        <p:fade/>
        <p:sndAc>
          <p:stSnd>
            <p:snd r:embed="rId6" name="v3_Slide_19.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250"/>
                                        <p:tgtEl>
                                          <p:spTgt spid="9">
                                            <p:txEl>
                                              <p:pRg st="0" end="0"/>
                                            </p:txEl>
                                          </p:spTgt>
                                        </p:tgtEl>
                                      </p:cBhvr>
                                    </p:animEffect>
                                  </p:childTnLst>
                                </p:cTn>
                              </p:par>
                              <p:par>
                                <p:cTn id="8" presetID="22" presetClass="entr" presetSubtype="8" fill="hold" nodeType="withEffect">
                                  <p:stCondLst>
                                    <p:cond delay="1025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2250"/>
                                        <p:tgtEl>
                                          <p:spTgt spid="9">
                                            <p:txEl>
                                              <p:pRg st="1" end="1"/>
                                            </p:txEl>
                                          </p:spTgt>
                                        </p:tgtEl>
                                      </p:cBhvr>
                                    </p:animEffect>
                                  </p:childTnLst>
                                </p:cTn>
                              </p:par>
                              <p:par>
                                <p:cTn id="11" presetID="22" presetClass="entr" presetSubtype="8" fill="hold" nodeType="withEffect">
                                  <p:stCondLst>
                                    <p:cond delay="2625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left)">
                                      <p:cBhvr>
                                        <p:cTn id="1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a:t>
            </a:fld>
            <a:endParaRPr lang="en-US" sz="1000" dirty="0"/>
          </a:p>
        </p:txBody>
      </p:sp>
      <p:sp>
        <p:nvSpPr>
          <p:cNvPr id="7" name="TextBox 6">
            <a:extLst>
              <a:ext uri="{FF2B5EF4-FFF2-40B4-BE49-F238E27FC236}">
                <a16:creationId xmlns:a16="http://schemas.microsoft.com/office/drawing/2014/main" xmlns="" id="{D531B8F9-C476-4600-89F4-1C884DD3B5A3}"/>
              </a:ext>
            </a:extLst>
          </p:cNvPr>
          <p:cNvSpPr txBox="1"/>
          <p:nvPr/>
        </p:nvSpPr>
        <p:spPr>
          <a:xfrm>
            <a:off x="5635187" y="93546"/>
            <a:ext cx="2922755"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Project Website</a:t>
            </a:r>
            <a:endParaRPr lang="en-US" sz="2200" b="1" dirty="0">
              <a:solidFill>
                <a:srgbClr val="FFFFFF"/>
              </a:solidFill>
              <a:latin typeface="Franklin Gothic Medium"/>
            </a:endParaRPr>
          </a:p>
        </p:txBody>
      </p:sp>
      <p:sp>
        <p:nvSpPr>
          <p:cNvPr id="9" name="Text Box 14"/>
          <p:cNvSpPr txBox="1">
            <a:spLocks noChangeArrowheads="1"/>
          </p:cNvSpPr>
          <p:nvPr/>
        </p:nvSpPr>
        <p:spPr bwMode="auto">
          <a:xfrm>
            <a:off x="4281449" y="1333851"/>
            <a:ext cx="45164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u="sng" dirty="0">
                <a:solidFill>
                  <a:schemeClr val="tx1"/>
                </a:solidFill>
                <a:latin typeface="AvantGarde" pitchFamily="34" charset="0"/>
              </a:rPr>
              <a:t>For Project </a:t>
            </a:r>
            <a:r>
              <a:rPr lang="en-US" altLang="en-US" sz="2000" b="1" u="sng" dirty="0" smtClean="0">
                <a:solidFill>
                  <a:schemeClr val="tx1"/>
                </a:solidFill>
                <a:latin typeface="AvantGarde" pitchFamily="34" charset="0"/>
              </a:rPr>
              <a:t>Information Visit</a:t>
            </a:r>
            <a:r>
              <a:rPr lang="en-US" altLang="en-US" sz="2000" b="1" dirty="0" smtClean="0">
                <a:solidFill>
                  <a:schemeClr val="tx1"/>
                </a:solidFill>
                <a:latin typeface="AvantGarde" pitchFamily="34" charset="0"/>
              </a:rPr>
              <a:t>: </a:t>
            </a:r>
            <a:endParaRPr lang="en-US" altLang="en-US" sz="2000" b="1" dirty="0">
              <a:solidFill>
                <a:schemeClr val="tx1"/>
              </a:solidFill>
              <a:latin typeface="AvantGarde" pitchFamily="34" charset="0"/>
            </a:endParaRPr>
          </a:p>
        </p:txBody>
      </p:sp>
      <p:sp>
        <p:nvSpPr>
          <p:cNvPr id="10" name="Rectangle 23"/>
          <p:cNvSpPr>
            <a:spLocks noChangeArrowheads="1"/>
          </p:cNvSpPr>
          <p:nvPr/>
        </p:nvSpPr>
        <p:spPr bwMode="auto">
          <a:xfrm>
            <a:off x="4171238" y="1708709"/>
            <a:ext cx="4784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chemeClr val="accent4"/>
                </a:solidFill>
                <a:latin typeface="AvantGarde" pitchFamily="34" charset="0"/>
              </a:rPr>
              <a:t>www.tampainterstatestudy.com</a:t>
            </a:r>
            <a:endParaRPr lang="en-US" altLang="en-US" sz="2400" b="1" dirty="0">
              <a:solidFill>
                <a:schemeClr val="accent4"/>
              </a:solidFill>
              <a:latin typeface="AvantGarde" pitchFamily="34" charset="0"/>
            </a:endParaRPr>
          </a:p>
        </p:txBody>
      </p:sp>
      <p:sp>
        <p:nvSpPr>
          <p:cNvPr id="11" name="AutoShape 20"/>
          <p:cNvSpPr>
            <a:spLocks noChangeArrowheads="1"/>
          </p:cNvSpPr>
          <p:nvPr/>
        </p:nvSpPr>
        <p:spPr bwMode="auto">
          <a:xfrm rot="2889954" flipH="1">
            <a:off x="5447911" y="2018879"/>
            <a:ext cx="880466" cy="2955576"/>
          </a:xfrm>
          <a:prstGeom prst="curvedRightArrow">
            <a:avLst>
              <a:gd name="adj1" fmla="val 25340"/>
              <a:gd name="adj2" fmla="val 62661"/>
              <a:gd name="adj3" fmla="val 45704"/>
            </a:avLst>
          </a:prstGeom>
          <a:solidFill>
            <a:schemeClr val="accent4"/>
          </a:solidFill>
          <a:ln w="9525">
            <a:solidFill>
              <a:schemeClr val="bg1"/>
            </a:solidFill>
            <a:miter lim="800000"/>
            <a:headEnd/>
            <a:tailEnd/>
          </a:ln>
          <a:effectLst/>
          <a:extLst/>
        </p:spPr>
        <p:txBody>
          <a:bodyPr wrap="none" anchor="ctr"/>
          <a:lstStyle/>
          <a:p>
            <a:endParaRPr lang="en-US" dirty="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21060386">
            <a:off x="761740" y="349422"/>
            <a:ext cx="3331472" cy="43122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22587"/>
      </p:ext>
    </p:extLst>
  </p:cSld>
  <p:clrMapOvr>
    <a:masterClrMapping/>
  </p:clrMapOvr>
  <mc:AlternateContent xmlns:mc="http://schemas.openxmlformats.org/markup-compatibility/2006" xmlns:p14="http://schemas.microsoft.com/office/powerpoint/2010/main">
    <mc:Choice Requires="p14">
      <p:transition spd="slow" p14:dur="1250" advClick="0" advTm="22250">
        <p:sndAc>
          <p:stSnd>
            <p:snd r:embed="rId3" name="Slide_2.wav"/>
          </p:stSnd>
        </p:sndAc>
      </p:transition>
    </mc:Choice>
    <mc:Fallback xmlns="">
      <p:transition spd="slow" advClick="0" advTm="22250">
        <p:sndAc>
          <p:stSnd>
            <p:snd r:embed="rId5" name="Slide_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1750"/>
                                        <p:tgtEl>
                                          <p:spTgt spid="2050"/>
                                        </p:tgtEl>
                                      </p:cBhvr>
                                    </p:animEffect>
                                  </p:childTnLst>
                                </p:cTn>
                              </p:par>
                              <p:par>
                                <p:cTn id="8" presetID="22" presetClass="entr" presetSubtype="1" fill="hold" grpId="0" nodeType="withEffect">
                                  <p:stCondLst>
                                    <p:cond delay="1500"/>
                                  </p:stCondLst>
                                  <p:iterate type="lt">
                                    <p:tmPct val="0"/>
                                  </p:iterate>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up)">
                                      <p:cBhvr>
                                        <p:cTn id="10" dur="1500"/>
                                        <p:tgtEl>
                                          <p:spTgt spid="9">
                                            <p:txEl>
                                              <p:pRg st="0" end="0"/>
                                            </p:txEl>
                                          </p:spTgt>
                                        </p:tgtEl>
                                      </p:cBhvr>
                                    </p:animEffect>
                                  </p:childTnLst>
                                </p:cTn>
                              </p:par>
                            </p:childTnLst>
                          </p:cTn>
                        </p:par>
                        <p:par>
                          <p:cTn id="11" fill="hold">
                            <p:stCondLst>
                              <p:cond delay="3000"/>
                            </p:stCondLst>
                            <p:childTnLst>
                              <p:par>
                                <p:cTn id="12" presetID="22" presetClass="entr" presetSubtype="8" fill="hold" grpId="0" nodeType="afterEffect">
                                  <p:stCondLst>
                                    <p:cond delay="575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2500"/>
                                        <p:tgtEl>
                                          <p:spTgt spid="10"/>
                                        </p:tgtEl>
                                      </p:cBhvr>
                                    </p:animEffect>
                                  </p:childTnLst>
                                </p:cTn>
                              </p:par>
                              <p:par>
                                <p:cTn id="15" presetID="22" presetClass="entr" presetSubtype="2" fill="hold" grpId="0" nodeType="withEffect">
                                  <p:stCondLst>
                                    <p:cond delay="4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3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40EF5649-0228-40D2-999D-D6AB5EE55041}"/>
              </a:ext>
            </a:extLst>
          </p:cNvPr>
          <p:cNvSpPr>
            <a:spLocks noGrp="1"/>
          </p:cNvSpPr>
          <p:nvPr>
            <p:ph type="title"/>
          </p:nvPr>
        </p:nvSpPr>
        <p:spPr>
          <a:xfrm>
            <a:off x="4419602" y="61993"/>
            <a:ext cx="4365171" cy="380714"/>
          </a:xfrm>
        </p:spPr>
        <p:txBody>
          <a:bodyPr>
            <a:noAutofit/>
          </a:bodyPr>
          <a:lstStyle/>
          <a:p>
            <a:pPr algn="r"/>
            <a:r>
              <a:rPr lang="en-US" sz="2400" cap="none" dirty="0">
                <a:solidFill>
                  <a:schemeClr val="bg1"/>
                </a:solidFill>
              </a:rPr>
              <a:t>No Further </a:t>
            </a:r>
            <a:r>
              <a:rPr lang="en-US" sz="2400" cap="none" dirty="0" smtClean="0">
                <a:solidFill>
                  <a:schemeClr val="bg1"/>
                </a:solidFill>
              </a:rPr>
              <a:t>Action Alternative</a:t>
            </a:r>
            <a:endParaRPr lang="en-US" cap="none" dirty="0">
              <a:solidFill>
                <a:schemeClr val="bg1"/>
              </a:solidFill>
            </a:endParaRPr>
          </a:p>
        </p:txBody>
      </p:sp>
      <p:sp>
        <p:nvSpPr>
          <p:cNvPr id="6" name="TextBox 5">
            <a:extLst>
              <a:ext uri="{FF2B5EF4-FFF2-40B4-BE49-F238E27FC236}">
                <a16:creationId xmlns:a16="http://schemas.microsoft.com/office/drawing/2014/main" xmlns="" id="{B0A7D671-D2F2-489D-8701-06637293801C}"/>
              </a:ext>
            </a:extLst>
          </p:cNvPr>
          <p:cNvSpPr txBox="1"/>
          <p:nvPr/>
        </p:nvSpPr>
        <p:spPr>
          <a:xfrm>
            <a:off x="168130" y="819533"/>
            <a:ext cx="3707184" cy="3477875"/>
          </a:xfrm>
          <a:prstGeom prst="rect">
            <a:avLst/>
          </a:prstGeom>
          <a:noFill/>
        </p:spPr>
        <p:txBody>
          <a:bodyPr wrap="square" rtlCol="0" anchor="t">
            <a:spAutoFit/>
          </a:bodyPr>
          <a:lstStyle/>
          <a:p>
            <a:pPr marL="177800" indent="-177800">
              <a:lnSpc>
                <a:spcPts val="2000"/>
              </a:lnSpc>
              <a:spcAft>
                <a:spcPts val="1200"/>
              </a:spcAft>
              <a:buFont typeface="Arial" panose="020B0604020202020204" pitchFamily="34" charset="0"/>
              <a:buChar char="•"/>
            </a:pPr>
            <a:r>
              <a:rPr lang="en-US" dirty="0" err="1" smtClean="0">
                <a:latin typeface="Franklin Gothic Medium"/>
              </a:rPr>
              <a:t>FDOT</a:t>
            </a:r>
            <a:r>
              <a:rPr lang="en-US" dirty="0" smtClean="0">
                <a:latin typeface="Franklin Gothic Medium"/>
              </a:rPr>
              <a:t> received Records </a:t>
            </a:r>
            <a:br>
              <a:rPr lang="en-US" dirty="0" smtClean="0">
                <a:latin typeface="Franklin Gothic Medium"/>
              </a:rPr>
            </a:br>
            <a:r>
              <a:rPr lang="en-US" dirty="0" smtClean="0">
                <a:latin typeface="Franklin Gothic Medium"/>
              </a:rPr>
              <a:t>of Decision (ROD) in 1997 </a:t>
            </a:r>
            <a:br>
              <a:rPr lang="en-US" dirty="0" smtClean="0">
                <a:latin typeface="Franklin Gothic Medium"/>
              </a:rPr>
            </a:br>
            <a:r>
              <a:rPr lang="en-US" dirty="0" smtClean="0">
                <a:latin typeface="Franklin Gothic Medium"/>
              </a:rPr>
              <a:t>and 1999 to build segments </a:t>
            </a:r>
            <a:br>
              <a:rPr lang="en-US" dirty="0" smtClean="0">
                <a:latin typeface="Franklin Gothic Medium"/>
              </a:rPr>
            </a:br>
            <a:r>
              <a:rPr lang="en-US" dirty="0" smtClean="0">
                <a:latin typeface="Franklin Gothic Medium"/>
              </a:rPr>
              <a:t>of the TIS. </a:t>
            </a:r>
            <a:endParaRPr lang="en-US" dirty="0">
              <a:latin typeface="Franklin Gothic Medium"/>
            </a:endParaRPr>
          </a:p>
          <a:p>
            <a:pPr marL="177800" indent="-177800">
              <a:lnSpc>
                <a:spcPts val="2000"/>
              </a:lnSpc>
              <a:spcAft>
                <a:spcPts val="1200"/>
              </a:spcAft>
              <a:buFont typeface="Arial" panose="020B0604020202020204" pitchFamily="34" charset="0"/>
              <a:buChar char="•"/>
            </a:pPr>
            <a:r>
              <a:rPr lang="en-US" dirty="0" err="1" smtClean="0">
                <a:latin typeface="Franklin Gothic Medium"/>
              </a:rPr>
              <a:t>FDOT</a:t>
            </a:r>
            <a:r>
              <a:rPr lang="en-US" dirty="0" smtClean="0">
                <a:latin typeface="Franklin Gothic Medium"/>
              </a:rPr>
              <a:t> has built many approved segments over the past 20 years.</a:t>
            </a:r>
          </a:p>
          <a:p>
            <a:pPr marL="177800" indent="-177800">
              <a:lnSpc>
                <a:spcPts val="2000"/>
              </a:lnSpc>
              <a:spcAft>
                <a:spcPts val="1200"/>
              </a:spcAft>
              <a:buFont typeface="Arial" panose="020B0604020202020204" pitchFamily="34" charset="0"/>
              <a:buChar char="•"/>
            </a:pPr>
            <a:r>
              <a:rPr lang="en-US" dirty="0" smtClean="0">
                <a:latin typeface="Franklin Gothic Medium"/>
              </a:rPr>
              <a:t>No Further Action represents </a:t>
            </a:r>
            <a:br>
              <a:rPr lang="en-US" dirty="0" smtClean="0">
                <a:latin typeface="Franklin Gothic Medium"/>
              </a:rPr>
            </a:br>
            <a:r>
              <a:rPr lang="en-US" dirty="0" smtClean="0">
                <a:latin typeface="Franklin Gothic Medium"/>
              </a:rPr>
              <a:t>“No Build” throughout the study corridor, except the Westshore Interchange where </a:t>
            </a:r>
            <a:r>
              <a:rPr lang="en-US" dirty="0" err="1" smtClean="0">
                <a:latin typeface="Franklin Gothic Medium"/>
              </a:rPr>
              <a:t>FHWA</a:t>
            </a:r>
            <a:r>
              <a:rPr lang="en-US" dirty="0" smtClean="0">
                <a:latin typeface="Franklin Gothic Medium"/>
              </a:rPr>
              <a:t> approved widening of the </a:t>
            </a:r>
            <a:br>
              <a:rPr lang="en-US" dirty="0" smtClean="0">
                <a:latin typeface="Franklin Gothic Medium"/>
              </a:rPr>
            </a:br>
            <a:r>
              <a:rPr lang="en-US" dirty="0" smtClean="0">
                <a:latin typeface="Franklin Gothic Medium"/>
              </a:rPr>
              <a:t>outside lanes in 1999.</a:t>
            </a:r>
            <a:endParaRPr lang="en-US" dirty="0">
              <a:latin typeface="Franklin Gothic Medium"/>
            </a:endParaRPr>
          </a:p>
        </p:txBody>
      </p:sp>
      <p:sp>
        <p:nvSpPr>
          <p:cNvPr id="7"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20</a:t>
            </a:fld>
            <a:endParaRPr lang="en-US" sz="1000" dirty="0"/>
          </a:p>
        </p:txBody>
      </p:sp>
      <p:sp>
        <p:nvSpPr>
          <p:cNvPr id="10" name="Oval 9">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FF99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8</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9" name="Title 1">
            <a:extLst>
              <a:ext uri="{FF2B5EF4-FFF2-40B4-BE49-F238E27FC236}">
                <a16:creationId xmlns:a16="http://schemas.microsoft.com/office/drawing/2014/main" xmlns="" id="{6959E5B4-44E2-436E-B412-82877451863C}"/>
              </a:ext>
            </a:extLst>
          </p:cNvPr>
          <p:cNvSpPr txBox="1">
            <a:spLocks/>
          </p:cNvSpPr>
          <p:nvPr/>
        </p:nvSpPr>
        <p:spPr>
          <a:xfrm>
            <a:off x="3748017" y="3566351"/>
            <a:ext cx="2157701" cy="38071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900" b="1" dirty="0" smtClean="0">
                <a:solidFill>
                  <a:schemeClr val="accent6">
                    <a:lumMod val="75000"/>
                  </a:schemeClr>
                </a:solidFill>
                <a:effectLst>
                  <a:outerShdw blurRad="38100" dist="38100" dir="2700000" algn="tl">
                    <a:srgbClr val="000000">
                      <a:alpha val="43137"/>
                    </a:srgbClr>
                  </a:outerShdw>
                </a:effectLst>
                <a:latin typeface="+mn-lt"/>
              </a:rPr>
              <a:t>No Further Action</a:t>
            </a:r>
            <a:endParaRPr lang="en-US" sz="1900" b="1" dirty="0">
              <a:solidFill>
                <a:schemeClr val="accent6">
                  <a:lumMod val="75000"/>
                </a:schemeClr>
              </a:solidFill>
              <a:effectLst>
                <a:outerShdw blurRad="38100" dist="38100" dir="2700000" algn="tl">
                  <a:srgbClr val="000000">
                    <a:alpha val="43137"/>
                  </a:srgbClr>
                </a:outerShdw>
              </a:effectLst>
              <a:latin typeface="+mn-lt"/>
            </a:endParaRPr>
          </a:p>
        </p:txBody>
      </p:sp>
      <p:sp>
        <p:nvSpPr>
          <p:cNvPr id="12" name="TextBox 11">
            <a:extLst>
              <a:ext uri="{FF2B5EF4-FFF2-40B4-BE49-F238E27FC236}">
                <a16:creationId xmlns:a16="http://schemas.microsoft.com/office/drawing/2014/main" xmlns="" id="{B0A7D671-D2F2-489D-8701-06637293801C}"/>
              </a:ext>
            </a:extLst>
          </p:cNvPr>
          <p:cNvSpPr txBox="1"/>
          <p:nvPr/>
        </p:nvSpPr>
        <p:spPr>
          <a:xfrm>
            <a:off x="-4546746" y="961051"/>
            <a:ext cx="3886345" cy="3477875"/>
          </a:xfrm>
          <a:prstGeom prst="rect">
            <a:avLst/>
          </a:prstGeom>
          <a:noFill/>
        </p:spPr>
        <p:txBody>
          <a:bodyPr wrap="square" rtlCol="0" anchor="t">
            <a:spAutoFit/>
          </a:bodyPr>
          <a:lstStyle/>
          <a:p>
            <a:pPr marL="177800" indent="-177800">
              <a:lnSpc>
                <a:spcPts val="2000"/>
              </a:lnSpc>
              <a:spcAft>
                <a:spcPts val="1200"/>
              </a:spcAft>
              <a:buFont typeface="Arial" panose="020B0604020202020204" pitchFamily="34" charset="0"/>
              <a:buChar char="•"/>
            </a:pPr>
            <a:r>
              <a:rPr lang="en-US" dirty="0">
                <a:latin typeface="Franklin Gothic Medium"/>
              </a:rPr>
              <a:t>“No Further Action” rather than </a:t>
            </a:r>
            <a:r>
              <a:rPr lang="en-US" dirty="0" smtClean="0">
                <a:latin typeface="Franklin Gothic Medium"/>
              </a:rPr>
              <a:t/>
            </a:r>
            <a:br>
              <a:rPr lang="en-US" dirty="0" smtClean="0">
                <a:latin typeface="Franklin Gothic Medium"/>
              </a:rPr>
            </a:br>
            <a:r>
              <a:rPr lang="en-US" dirty="0" smtClean="0">
                <a:latin typeface="Franklin Gothic Medium"/>
              </a:rPr>
              <a:t>“</a:t>
            </a:r>
            <a:r>
              <a:rPr lang="en-US" dirty="0">
                <a:latin typeface="Franklin Gothic Medium"/>
              </a:rPr>
              <a:t>No Build” because FDOT has already built numerous segments throughout the past 20 </a:t>
            </a:r>
            <a:r>
              <a:rPr lang="en-US" dirty="0" smtClean="0">
                <a:latin typeface="Franklin Gothic Medium"/>
              </a:rPr>
              <a:t>years</a:t>
            </a:r>
            <a:endParaRPr lang="en-US" dirty="0">
              <a:latin typeface="Franklin Gothic Medium"/>
            </a:endParaRPr>
          </a:p>
          <a:p>
            <a:pPr marL="177800" indent="-177800">
              <a:lnSpc>
                <a:spcPts val="2000"/>
              </a:lnSpc>
              <a:spcAft>
                <a:spcPts val="1200"/>
              </a:spcAft>
              <a:buFont typeface="Arial" panose="020B0604020202020204" pitchFamily="34" charset="0"/>
              <a:buChar char="•"/>
            </a:pPr>
            <a:r>
              <a:rPr lang="en-US" dirty="0">
                <a:latin typeface="Franklin Gothic Medium"/>
              </a:rPr>
              <a:t>Represents “No Build” everywhere, except for the Westshore Interchange, where the outer roadways were approved by </a:t>
            </a:r>
            <a:r>
              <a:rPr lang="en-US" dirty="0" smtClean="0">
                <a:latin typeface="Franklin Gothic Medium"/>
              </a:rPr>
              <a:t/>
            </a:r>
            <a:br>
              <a:rPr lang="en-US" dirty="0" smtClean="0">
                <a:latin typeface="Franklin Gothic Medium"/>
              </a:rPr>
            </a:br>
            <a:r>
              <a:rPr lang="en-US" dirty="0" err="1" smtClean="0">
                <a:latin typeface="Franklin Gothic Medium"/>
              </a:rPr>
              <a:t>FHWA</a:t>
            </a:r>
            <a:r>
              <a:rPr lang="en-US" dirty="0" smtClean="0">
                <a:latin typeface="Franklin Gothic Medium"/>
              </a:rPr>
              <a:t> in 1999</a:t>
            </a:r>
            <a:endParaRPr lang="en-US" dirty="0">
              <a:latin typeface="Franklin Gothic Medium"/>
            </a:endParaRPr>
          </a:p>
          <a:p>
            <a:pPr marL="177800" indent="-177800">
              <a:lnSpc>
                <a:spcPts val="2000"/>
              </a:lnSpc>
              <a:spcAft>
                <a:spcPts val="1200"/>
              </a:spcAft>
              <a:buFont typeface="Arial" panose="020B0604020202020204" pitchFamily="34" charset="0"/>
              <a:buChar char="•"/>
            </a:pPr>
            <a:r>
              <a:rPr lang="en-US" dirty="0">
                <a:latin typeface="Franklin Gothic Medium"/>
              </a:rPr>
              <a:t>Must remain viable throughout the study, but does not meet purpose and need</a:t>
            </a:r>
          </a:p>
        </p:txBody>
      </p:sp>
      <p:grpSp>
        <p:nvGrpSpPr>
          <p:cNvPr id="2" name="Group 1"/>
          <p:cNvGrpSpPr/>
          <p:nvPr/>
        </p:nvGrpSpPr>
        <p:grpSpPr>
          <a:xfrm>
            <a:off x="3828085" y="1209727"/>
            <a:ext cx="5007254" cy="2367510"/>
            <a:chOff x="4025900" y="1235063"/>
            <a:chExt cx="4900084" cy="2316838"/>
          </a:xfrm>
        </p:grpSpPr>
        <p:pic>
          <p:nvPicPr>
            <p:cNvPr id="8" name="Picture 7" descr="A close up of a map&#10;&#10;Description generated with high confidence">
              <a:extLst>
                <a:ext uri="{FF2B5EF4-FFF2-40B4-BE49-F238E27FC236}">
                  <a16:creationId xmlns:a16="http://schemas.microsoft.com/office/drawing/2014/main" xmlns="" id="{3908174D-F441-43F0-889B-51CB63846A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076" t="34349" r="16233" b="37176"/>
            <a:stretch/>
          </p:blipFill>
          <p:spPr>
            <a:xfrm>
              <a:off x="4058044" y="1296897"/>
              <a:ext cx="4867940" cy="2255004"/>
            </a:xfrm>
            <a:prstGeom prst="rect">
              <a:avLst/>
            </a:prstGeom>
            <a:ln>
              <a:solidFill>
                <a:schemeClr val="tx1"/>
              </a:solidFill>
            </a:ln>
          </p:spPr>
        </p:pic>
        <p:sp>
          <p:nvSpPr>
            <p:cNvPr id="13" name="Title 1">
              <a:extLst>
                <a:ext uri="{FF2B5EF4-FFF2-40B4-BE49-F238E27FC236}">
                  <a16:creationId xmlns:a16="http://schemas.microsoft.com/office/drawing/2014/main" xmlns="" id="{6959E5B4-44E2-436E-B412-82877451863C}"/>
                </a:ext>
              </a:extLst>
            </p:cNvPr>
            <p:cNvSpPr txBox="1">
              <a:spLocks/>
            </p:cNvSpPr>
            <p:nvPr/>
          </p:nvSpPr>
          <p:spPr>
            <a:xfrm>
              <a:off x="4025900" y="1235063"/>
              <a:ext cx="178477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700"/>
                </a:lnSpc>
              </a:pPr>
              <a:r>
                <a:rPr lang="en-US" sz="1300" b="1" dirty="0" smtClean="0">
                  <a:solidFill>
                    <a:srgbClr val="FFFF00"/>
                  </a:solidFill>
                  <a:effectLst>
                    <a:outerShdw blurRad="38100" dist="38100" dir="2700000" algn="tl">
                      <a:srgbClr val="000000">
                        <a:alpha val="43137"/>
                      </a:srgbClr>
                    </a:outerShdw>
                  </a:effectLst>
                </a:rPr>
                <a:t>DRAFT:  5/21/19</a:t>
              </a:r>
              <a:endParaRPr lang="en-US" sz="1300" b="1" dirty="0">
                <a:solidFill>
                  <a:srgbClr val="FFFF00"/>
                </a:solidFill>
                <a:effectLst>
                  <a:outerShdw blurRad="38100" dist="38100" dir="2700000" algn="tl">
                    <a:srgbClr val="000000">
                      <a:alpha val="43137"/>
                    </a:srgbClr>
                  </a:outerShdw>
                </a:effectLst>
              </a:endParaRPr>
            </a:p>
          </p:txBody>
        </p:sp>
      </p:grpSp>
      <p:sp>
        <p:nvSpPr>
          <p:cNvPr id="14" name="TextBox 13">
            <a:extLst>
              <a:ext uri="{FF2B5EF4-FFF2-40B4-BE49-F238E27FC236}">
                <a16:creationId xmlns:a16="http://schemas.microsoft.com/office/drawing/2014/main" xmlns="" id="{B0A7D671-D2F2-489D-8701-06637293801C}"/>
              </a:ext>
            </a:extLst>
          </p:cNvPr>
          <p:cNvSpPr txBox="1"/>
          <p:nvPr/>
        </p:nvSpPr>
        <p:spPr>
          <a:xfrm>
            <a:off x="9420987" y="819533"/>
            <a:ext cx="3213245" cy="3221395"/>
          </a:xfrm>
          <a:prstGeom prst="rect">
            <a:avLst/>
          </a:prstGeom>
          <a:noFill/>
        </p:spPr>
        <p:txBody>
          <a:bodyPr wrap="square" rtlCol="0" anchor="t">
            <a:spAutoFit/>
          </a:bodyPr>
          <a:lstStyle/>
          <a:p>
            <a:pPr marL="177800" indent="-177800">
              <a:lnSpc>
                <a:spcPts val="2000"/>
              </a:lnSpc>
              <a:spcAft>
                <a:spcPts val="1200"/>
              </a:spcAft>
              <a:buFont typeface="Arial" panose="020B0604020202020204" pitchFamily="34" charset="0"/>
              <a:buChar char="•"/>
            </a:pPr>
            <a:r>
              <a:rPr lang="en-US" dirty="0" err="1" smtClean="0">
                <a:latin typeface="Franklin Gothic Medium"/>
              </a:rPr>
              <a:t>FDOT</a:t>
            </a:r>
            <a:r>
              <a:rPr lang="en-US" dirty="0" smtClean="0">
                <a:latin typeface="Franklin Gothic Medium"/>
              </a:rPr>
              <a:t> received Records </a:t>
            </a:r>
            <a:br>
              <a:rPr lang="en-US" dirty="0" smtClean="0">
                <a:latin typeface="Franklin Gothic Medium"/>
              </a:rPr>
            </a:br>
            <a:r>
              <a:rPr lang="en-US" dirty="0" smtClean="0">
                <a:latin typeface="Franklin Gothic Medium"/>
              </a:rPr>
              <a:t>of Decision (ROD) in 1997 </a:t>
            </a:r>
            <a:br>
              <a:rPr lang="en-US" dirty="0" smtClean="0">
                <a:latin typeface="Franklin Gothic Medium"/>
              </a:rPr>
            </a:br>
            <a:r>
              <a:rPr lang="en-US" dirty="0" smtClean="0">
                <a:latin typeface="Franklin Gothic Medium"/>
              </a:rPr>
              <a:t>and 1999 to build segments </a:t>
            </a:r>
            <a:br>
              <a:rPr lang="en-US" dirty="0" smtClean="0">
                <a:latin typeface="Franklin Gothic Medium"/>
              </a:rPr>
            </a:br>
            <a:r>
              <a:rPr lang="en-US" dirty="0" smtClean="0">
                <a:latin typeface="Franklin Gothic Medium"/>
              </a:rPr>
              <a:t>of the TIS. </a:t>
            </a:r>
            <a:endParaRPr lang="en-US" dirty="0">
              <a:latin typeface="Franklin Gothic Medium"/>
            </a:endParaRPr>
          </a:p>
          <a:p>
            <a:pPr marL="177800" indent="-177800">
              <a:lnSpc>
                <a:spcPts val="2000"/>
              </a:lnSpc>
              <a:spcAft>
                <a:spcPts val="1200"/>
              </a:spcAft>
              <a:buFont typeface="Arial" panose="020B0604020202020204" pitchFamily="34" charset="0"/>
              <a:buChar char="•"/>
            </a:pPr>
            <a:r>
              <a:rPr lang="en-US" dirty="0" err="1" smtClean="0">
                <a:latin typeface="Franklin Gothic Medium"/>
              </a:rPr>
              <a:t>FDOT</a:t>
            </a:r>
            <a:r>
              <a:rPr lang="en-US" dirty="0" smtClean="0">
                <a:latin typeface="Franklin Gothic Medium"/>
              </a:rPr>
              <a:t> has built many </a:t>
            </a:r>
            <a:br>
              <a:rPr lang="en-US" dirty="0" smtClean="0">
                <a:latin typeface="Franklin Gothic Medium"/>
              </a:rPr>
            </a:br>
            <a:r>
              <a:rPr lang="en-US" dirty="0" smtClean="0">
                <a:latin typeface="Franklin Gothic Medium"/>
              </a:rPr>
              <a:t>approved segments over </a:t>
            </a:r>
            <a:br>
              <a:rPr lang="en-US" dirty="0" smtClean="0">
                <a:latin typeface="Franklin Gothic Medium"/>
              </a:rPr>
            </a:br>
            <a:r>
              <a:rPr lang="en-US" dirty="0" smtClean="0">
                <a:latin typeface="Franklin Gothic Medium"/>
              </a:rPr>
              <a:t>the past 20 years.</a:t>
            </a:r>
          </a:p>
          <a:p>
            <a:pPr marL="177800" indent="-177800">
              <a:lnSpc>
                <a:spcPts val="2000"/>
              </a:lnSpc>
              <a:spcAft>
                <a:spcPts val="1200"/>
              </a:spcAft>
              <a:buFont typeface="Arial" panose="020B0604020202020204" pitchFamily="34" charset="0"/>
              <a:buChar char="•"/>
            </a:pPr>
            <a:r>
              <a:rPr lang="en-US" dirty="0" smtClean="0">
                <a:latin typeface="Franklin Gothic Medium"/>
              </a:rPr>
              <a:t>No Further Action to remain </a:t>
            </a:r>
            <a:br>
              <a:rPr lang="en-US" dirty="0" smtClean="0">
                <a:latin typeface="Franklin Gothic Medium"/>
              </a:rPr>
            </a:br>
            <a:r>
              <a:rPr lang="en-US" dirty="0" smtClean="0">
                <a:latin typeface="Franklin Gothic Medium"/>
              </a:rPr>
              <a:t>viable throughout the study </a:t>
            </a:r>
            <a:br>
              <a:rPr lang="en-US" dirty="0" smtClean="0">
                <a:latin typeface="Franklin Gothic Medium"/>
              </a:rPr>
            </a:br>
            <a:r>
              <a:rPr lang="en-US" dirty="0" smtClean="0">
                <a:latin typeface="Franklin Gothic Medium"/>
              </a:rPr>
              <a:t>but does not meet </a:t>
            </a:r>
            <a:br>
              <a:rPr lang="en-US" dirty="0" smtClean="0">
                <a:latin typeface="Franklin Gothic Medium"/>
              </a:rPr>
            </a:br>
            <a:r>
              <a:rPr lang="en-US" dirty="0" smtClean="0">
                <a:latin typeface="Franklin Gothic Medium"/>
              </a:rPr>
              <a:t>purpose and need.</a:t>
            </a:r>
            <a:endParaRPr lang="en-US" dirty="0">
              <a:latin typeface="Franklin Gothic Medium"/>
            </a:endParaRPr>
          </a:p>
        </p:txBody>
      </p:sp>
    </p:spTree>
    <p:extLst>
      <p:ext uri="{BB962C8B-B14F-4D97-AF65-F5344CB8AC3E}">
        <p14:creationId xmlns:p14="http://schemas.microsoft.com/office/powerpoint/2010/main" val="2757858908"/>
      </p:ext>
    </p:extLst>
  </p:cSld>
  <p:clrMapOvr>
    <a:masterClrMapping/>
  </p:clrMapOvr>
  <mc:AlternateContent xmlns:mc="http://schemas.openxmlformats.org/markup-compatibility/2006" xmlns:p14="http://schemas.microsoft.com/office/powerpoint/2010/main">
    <mc:Choice Requires="p14">
      <p:transition spd="slow" p14:dur="1250" advClick="0" advTm="35500">
        <p:fade/>
        <p:sndAc>
          <p:stSnd>
            <p:snd r:embed="rId3" name="v3_Slide_20.wav"/>
          </p:stSnd>
        </p:sndAc>
      </p:transition>
    </mc:Choice>
    <mc:Fallback xmlns="">
      <p:transition spd="slow" advClick="0" advTm="35500">
        <p:fade/>
        <p:sndAc>
          <p:stSnd>
            <p:snd r:embed="rId5" name="v3_Slide_20.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par>
                                <p:cTn id="8" presetID="22" presetClass="entr" presetSubtype="4" fill="hold" grpId="0" nodeType="withEffect">
                                  <p:stCondLst>
                                    <p:cond delay="45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5955865-3529-4F50-8F87-DFE4D76F63EB}"/>
              </a:ext>
            </a:extLst>
          </p:cNvPr>
          <p:cNvSpPr>
            <a:spLocks noGrp="1"/>
          </p:cNvSpPr>
          <p:nvPr>
            <p:ph idx="1"/>
          </p:nvPr>
        </p:nvSpPr>
        <p:spPr>
          <a:xfrm>
            <a:off x="5209170" y="875323"/>
            <a:ext cx="3898094" cy="3652061"/>
          </a:xfrm>
        </p:spPr>
        <p:txBody>
          <a:bodyPr>
            <a:normAutofit fontScale="92500"/>
          </a:bodyPr>
          <a:lstStyle/>
          <a:p>
            <a:pPr marL="177800" indent="-177800">
              <a:spcBef>
                <a:spcPts val="300"/>
              </a:spcBef>
            </a:pPr>
            <a:r>
              <a:rPr lang="en-US" sz="1750" dirty="0"/>
              <a:t>Reconstructs I-275/SR </a:t>
            </a:r>
            <a:r>
              <a:rPr lang="en-US" sz="1750" dirty="0" smtClean="0"/>
              <a:t>60 Interchange</a:t>
            </a:r>
            <a:endParaRPr lang="en-US" sz="1750" dirty="0"/>
          </a:p>
          <a:p>
            <a:pPr marL="177800" indent="-177800">
              <a:spcBef>
                <a:spcPts val="500"/>
              </a:spcBef>
            </a:pPr>
            <a:r>
              <a:rPr lang="en-US" sz="1750" dirty="0"/>
              <a:t>Adds 2 tolled express lanes in each </a:t>
            </a:r>
            <a:r>
              <a:rPr lang="en-US" sz="1750" dirty="0" smtClean="0"/>
              <a:t>direction (shaded in green)</a:t>
            </a:r>
            <a:endParaRPr lang="en-US" sz="1750" dirty="0"/>
          </a:p>
          <a:p>
            <a:pPr marL="177800" indent="-177800">
              <a:spcBef>
                <a:spcPts val="500"/>
              </a:spcBef>
            </a:pPr>
            <a:r>
              <a:rPr lang="en-US" sz="1750" dirty="0"/>
              <a:t>Connects express lanes on Veterans </a:t>
            </a:r>
            <a:r>
              <a:rPr lang="en-US" sz="1750" dirty="0" smtClean="0"/>
              <a:t/>
            </a:r>
            <a:br>
              <a:rPr lang="en-US" sz="1750" dirty="0" smtClean="0"/>
            </a:br>
            <a:r>
              <a:rPr lang="en-US" sz="1750" dirty="0" smtClean="0"/>
              <a:t>and </a:t>
            </a:r>
            <a:r>
              <a:rPr lang="en-US" sz="1750" dirty="0"/>
              <a:t>Howard </a:t>
            </a:r>
            <a:r>
              <a:rPr lang="en-US" sz="1750" dirty="0" err="1" smtClean="0"/>
              <a:t>Frankland</a:t>
            </a:r>
            <a:r>
              <a:rPr lang="en-US" sz="1750" dirty="0" smtClean="0"/>
              <a:t> Bridge</a:t>
            </a:r>
            <a:endParaRPr lang="en-US" sz="1750" dirty="0"/>
          </a:p>
          <a:p>
            <a:pPr marL="177800" indent="-177800">
              <a:spcBef>
                <a:spcPts val="500"/>
              </a:spcBef>
            </a:pPr>
            <a:r>
              <a:rPr lang="en-US" sz="1750" dirty="0"/>
              <a:t>Direct </a:t>
            </a:r>
            <a:r>
              <a:rPr lang="en-US" sz="1750" dirty="0" smtClean="0"/>
              <a:t>express lane connection </a:t>
            </a:r>
            <a:r>
              <a:rPr lang="en-US" sz="1750" dirty="0"/>
              <a:t>to </a:t>
            </a:r>
            <a:r>
              <a:rPr lang="en-US" sz="1750" dirty="0" smtClean="0"/>
              <a:t>Tampa International Airport</a:t>
            </a:r>
            <a:endParaRPr lang="en-US" sz="1750" dirty="0"/>
          </a:p>
          <a:p>
            <a:pPr marL="177800" indent="-177800">
              <a:spcBef>
                <a:spcPts val="500"/>
              </a:spcBef>
            </a:pPr>
            <a:r>
              <a:rPr lang="en-US" sz="1750" dirty="0" smtClean="0"/>
              <a:t>Dedicated ramp from Kennedy Blvd. </a:t>
            </a:r>
            <a:br>
              <a:rPr lang="en-US" sz="1750" dirty="0" smtClean="0"/>
            </a:br>
            <a:r>
              <a:rPr lang="en-US" sz="1750" dirty="0" smtClean="0"/>
              <a:t>to Tampa International Airport</a:t>
            </a:r>
            <a:endParaRPr lang="en-US" sz="1750" dirty="0"/>
          </a:p>
          <a:p>
            <a:pPr marL="177800" indent="-177800">
              <a:spcBef>
                <a:spcPts val="500"/>
              </a:spcBef>
            </a:pPr>
            <a:r>
              <a:rPr lang="en-US" sz="1750" dirty="0"/>
              <a:t>Express lane access at Reo </a:t>
            </a:r>
            <a:r>
              <a:rPr lang="en-US" sz="1750" dirty="0" smtClean="0"/>
              <a:t>Street </a:t>
            </a:r>
            <a:br>
              <a:rPr lang="en-US" sz="1750" dirty="0" smtClean="0"/>
            </a:br>
            <a:r>
              <a:rPr lang="en-US" sz="1750" dirty="0" smtClean="0"/>
              <a:t>and Himes Avenue</a:t>
            </a:r>
            <a:endParaRPr lang="en-US" sz="1750" dirty="0"/>
          </a:p>
          <a:p>
            <a:pPr marL="177800" indent="-177800">
              <a:spcBef>
                <a:spcPts val="500"/>
              </a:spcBef>
            </a:pPr>
            <a:r>
              <a:rPr lang="en-US" sz="1750" dirty="0" smtClean="0"/>
              <a:t>Preserves transit envelope in median </a:t>
            </a:r>
            <a:br>
              <a:rPr lang="en-US" sz="1750" dirty="0" smtClean="0"/>
            </a:br>
            <a:r>
              <a:rPr lang="en-US" sz="1750" dirty="0" smtClean="0"/>
              <a:t>of I-275</a:t>
            </a:r>
            <a:endParaRPr lang="en-US" sz="1800" dirty="0"/>
          </a:p>
          <a:p>
            <a:endParaRPr lang="en-US" sz="1800" dirty="0"/>
          </a:p>
        </p:txBody>
      </p:sp>
      <p:sp>
        <p:nvSpPr>
          <p:cNvPr id="6" name="Title 1">
            <a:extLst>
              <a:ext uri="{FF2B5EF4-FFF2-40B4-BE49-F238E27FC236}">
                <a16:creationId xmlns:a16="http://schemas.microsoft.com/office/drawing/2014/main" xmlns="" id="{EABF7216-5511-4390-9B0C-85E6D1577314}"/>
              </a:ext>
            </a:extLst>
          </p:cNvPr>
          <p:cNvSpPr txBox="1">
            <a:spLocks/>
          </p:cNvSpPr>
          <p:nvPr/>
        </p:nvSpPr>
        <p:spPr>
          <a:xfrm>
            <a:off x="4734410" y="135356"/>
            <a:ext cx="440959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600"/>
              </a:lnSpc>
            </a:pPr>
            <a:r>
              <a:rPr lang="en-US" sz="2400" dirty="0">
                <a:solidFill>
                  <a:schemeClr val="bg1"/>
                </a:solidFill>
              </a:rPr>
              <a:t>Tolled Express </a:t>
            </a:r>
            <a:r>
              <a:rPr lang="en-US" sz="2400" dirty="0" smtClean="0">
                <a:solidFill>
                  <a:schemeClr val="bg1"/>
                </a:solidFill>
              </a:rPr>
              <a:t>Lanes </a:t>
            </a:r>
            <a:br>
              <a:rPr lang="en-US" sz="2400" dirty="0" smtClean="0">
                <a:solidFill>
                  <a:schemeClr val="bg1"/>
                </a:solidFill>
              </a:rPr>
            </a:br>
            <a:r>
              <a:rPr lang="en-US" sz="2400" dirty="0" smtClean="0">
                <a:solidFill>
                  <a:schemeClr val="bg1"/>
                </a:solidFill>
              </a:rPr>
              <a:t>Segment 1A</a:t>
            </a:r>
            <a:endParaRPr lang="en-US" dirty="0">
              <a:solidFill>
                <a:schemeClr val="bg1"/>
              </a:solidFill>
            </a:endParaRPr>
          </a:p>
        </p:txBody>
      </p:sp>
      <p:pic>
        <p:nvPicPr>
          <p:cNvPr id="5" name="Picture 4">
            <a:extLst>
              <a:ext uri="{FF2B5EF4-FFF2-40B4-BE49-F238E27FC236}">
                <a16:creationId xmlns:a16="http://schemas.microsoft.com/office/drawing/2014/main" xmlns="" id="{ABD48696-450F-4C69-A75D-0EFA81B481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70" y="1276946"/>
            <a:ext cx="4710112" cy="2502088"/>
          </a:xfrm>
          <a:prstGeom prst="rect">
            <a:avLst/>
          </a:prstGeom>
          <a:ln w="12700">
            <a:solidFill>
              <a:schemeClr val="tx1"/>
            </a:solidFill>
          </a:ln>
        </p:spPr>
      </p:pic>
      <p:sp>
        <p:nvSpPr>
          <p:cNvPr id="8" name="Title 1">
            <a:extLst>
              <a:ext uri="{FF2B5EF4-FFF2-40B4-BE49-F238E27FC236}">
                <a16:creationId xmlns:a16="http://schemas.microsoft.com/office/drawing/2014/main" xmlns="" id="{6959E5B4-44E2-436E-B412-82877451863C}"/>
              </a:ext>
            </a:extLst>
          </p:cNvPr>
          <p:cNvSpPr txBox="1">
            <a:spLocks/>
          </p:cNvSpPr>
          <p:nvPr/>
        </p:nvSpPr>
        <p:spPr>
          <a:xfrm>
            <a:off x="88902" y="864482"/>
            <a:ext cx="5074168"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300" b="1" dirty="0">
                <a:solidFill>
                  <a:schemeClr val="accent6">
                    <a:lumMod val="75000"/>
                  </a:schemeClr>
                </a:solidFill>
              </a:rPr>
              <a:t>I-275/SR 60 - Westshore Interchange</a:t>
            </a:r>
          </a:p>
        </p:txBody>
      </p:sp>
      <p:sp>
        <p:nvSpPr>
          <p:cNvPr id="11" name="Oval 10">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FF99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8</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0"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21</a:t>
            </a:fld>
            <a:endParaRPr lang="en-US" sz="1000" dirty="0"/>
          </a:p>
        </p:txBody>
      </p:sp>
      <p:sp>
        <p:nvSpPr>
          <p:cNvPr id="12" name="Title 1">
            <a:extLst>
              <a:ext uri="{FF2B5EF4-FFF2-40B4-BE49-F238E27FC236}">
                <a16:creationId xmlns:a16="http://schemas.microsoft.com/office/drawing/2014/main" xmlns="" id="{6959E5B4-44E2-436E-B412-82877451863C}"/>
              </a:ext>
            </a:extLst>
          </p:cNvPr>
          <p:cNvSpPr txBox="1">
            <a:spLocks/>
          </p:cNvSpPr>
          <p:nvPr/>
        </p:nvSpPr>
        <p:spPr>
          <a:xfrm>
            <a:off x="176810" y="3790191"/>
            <a:ext cx="2157701" cy="38071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900" b="1" dirty="0" smtClean="0">
                <a:solidFill>
                  <a:schemeClr val="accent6">
                    <a:lumMod val="75000"/>
                  </a:schemeClr>
                </a:solidFill>
                <a:effectLst>
                  <a:outerShdw blurRad="38100" dist="38100" dir="2700000" algn="tl">
                    <a:srgbClr val="000000">
                      <a:alpha val="43137"/>
                    </a:srgbClr>
                  </a:outerShdw>
                </a:effectLst>
                <a:latin typeface="+mn-lt"/>
              </a:rPr>
              <a:t>Proposed Design</a:t>
            </a:r>
            <a:endParaRPr lang="en-US" sz="1900" b="1" dirty="0">
              <a:solidFill>
                <a:schemeClr val="accent6">
                  <a:lumMod val="75000"/>
                </a:schemeClr>
              </a:solidFill>
              <a:effectLst>
                <a:outerShdw blurRad="38100" dist="38100" dir="2700000" algn="tl">
                  <a:srgbClr val="000000">
                    <a:alpha val="43137"/>
                  </a:srgbClr>
                </a:outerShdw>
              </a:effectLst>
              <a:latin typeface="+mn-lt"/>
            </a:endParaRPr>
          </a:p>
        </p:txBody>
      </p:sp>
      <p:sp>
        <p:nvSpPr>
          <p:cNvPr id="14" name="Content Placeholder 2">
            <a:extLst>
              <a:ext uri="{FF2B5EF4-FFF2-40B4-BE49-F238E27FC236}">
                <a16:creationId xmlns:a16="http://schemas.microsoft.com/office/drawing/2014/main" xmlns="" id="{55955865-3529-4F50-8F87-DFE4D76F63EB}"/>
              </a:ext>
            </a:extLst>
          </p:cNvPr>
          <p:cNvSpPr txBox="1">
            <a:spLocks/>
          </p:cNvSpPr>
          <p:nvPr/>
        </p:nvSpPr>
        <p:spPr>
          <a:xfrm>
            <a:off x="9422894" y="652052"/>
            <a:ext cx="3999693" cy="38100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77800"/>
            <a:r>
              <a:rPr lang="en-US" sz="1750" smtClean="0"/>
              <a:t>Reconstructs I-275/SR 60 Interchange</a:t>
            </a:r>
          </a:p>
          <a:p>
            <a:pPr marL="177800" indent="-177800"/>
            <a:r>
              <a:rPr lang="en-US" sz="1750" smtClean="0"/>
              <a:t>Adds 2 tolled express lanes in each direction (shaded in green)</a:t>
            </a:r>
          </a:p>
          <a:p>
            <a:pPr marL="177800" indent="-177800"/>
            <a:r>
              <a:rPr lang="en-US" sz="1750" smtClean="0"/>
              <a:t>Connects express lanes on Veterans and Howard Frankland Bridge</a:t>
            </a:r>
          </a:p>
          <a:p>
            <a:pPr marL="177800" indent="-177800"/>
            <a:r>
              <a:rPr lang="en-US" sz="1750" smtClean="0"/>
              <a:t>Direct express lane connection to Tampa International Airport</a:t>
            </a:r>
          </a:p>
          <a:p>
            <a:pPr marL="177800" indent="-177800"/>
            <a:r>
              <a:rPr lang="en-US" sz="1750" smtClean="0"/>
              <a:t>New underpasses at Reo, Occident, and Trask Streets</a:t>
            </a:r>
          </a:p>
          <a:p>
            <a:pPr marL="177800" indent="-177800"/>
            <a:r>
              <a:rPr lang="en-US" sz="1750" smtClean="0"/>
              <a:t>Express lane access at Reo and Himes</a:t>
            </a:r>
          </a:p>
          <a:p>
            <a:pPr marL="177800" indent="-177800"/>
            <a:r>
              <a:rPr lang="en-US" sz="1750" smtClean="0"/>
              <a:t>Provides transit envelope on I-275</a:t>
            </a:r>
          </a:p>
          <a:p>
            <a:pPr marL="177800" indent="-177800"/>
            <a:r>
              <a:rPr lang="en-US" sz="1750" smtClean="0"/>
              <a:t>15 additional parcels needed</a:t>
            </a:r>
          </a:p>
          <a:p>
            <a:pPr marL="177800" indent="-177800"/>
            <a:r>
              <a:rPr lang="en-US" sz="1750" smtClean="0"/>
              <a:t>Total Construction Cost: $1.1 Billion</a:t>
            </a:r>
          </a:p>
          <a:p>
            <a:endParaRPr lang="en-US" sz="1800" smtClean="0"/>
          </a:p>
          <a:p>
            <a:endParaRPr lang="en-US" sz="1800" dirty="0"/>
          </a:p>
        </p:txBody>
      </p:sp>
      <p:grpSp>
        <p:nvGrpSpPr>
          <p:cNvPr id="15" name="Group 14"/>
          <p:cNvGrpSpPr/>
          <p:nvPr/>
        </p:nvGrpSpPr>
        <p:grpSpPr>
          <a:xfrm>
            <a:off x="3490314" y="2729053"/>
            <a:ext cx="1752113" cy="477054"/>
            <a:chOff x="3004822" y="2152585"/>
            <a:chExt cx="1752113" cy="477054"/>
          </a:xfrm>
          <a:effectLst>
            <a:outerShdw blurRad="50800" dist="38100" dir="2700000" algn="tl" rotWithShape="0">
              <a:prstClr val="black">
                <a:alpha val="40000"/>
              </a:prstClr>
            </a:outerShdw>
          </a:effectLst>
        </p:grpSpPr>
        <p:sp>
          <p:nvSpPr>
            <p:cNvPr id="16" name="TextBox 15">
              <a:extLst>
                <a:ext uri="{FF2B5EF4-FFF2-40B4-BE49-F238E27FC236}">
                  <a16:creationId xmlns:a16="http://schemas.microsoft.com/office/drawing/2014/main" xmlns="" id="{29C2F114-E2E6-4F17-8AD3-F25331C10AC8}"/>
                </a:ext>
              </a:extLst>
            </p:cNvPr>
            <p:cNvSpPr txBox="1"/>
            <p:nvPr/>
          </p:nvSpPr>
          <p:spPr>
            <a:xfrm>
              <a:off x="3004822" y="2152585"/>
              <a:ext cx="1752113" cy="477054"/>
            </a:xfrm>
            <a:prstGeom prst="rect">
              <a:avLst/>
            </a:prstGeom>
            <a:solidFill>
              <a:schemeClr val="bg1">
                <a:lumMod val="50000"/>
              </a:schemeClr>
            </a:solidFill>
          </p:spPr>
          <p:txBody>
            <a:bodyPr wrap="square" rtlCol="0">
              <a:spAutoFit/>
            </a:bodyPr>
            <a:lstStyle/>
            <a:p>
              <a:pPr marL="274320">
                <a:spcBef>
                  <a:spcPts val="300"/>
                </a:spcBef>
                <a:spcAft>
                  <a:spcPts val="300"/>
                </a:spcAft>
              </a:pPr>
              <a:r>
                <a:rPr lang="en-US" sz="1000" b="1" dirty="0">
                  <a:solidFill>
                    <a:schemeClr val="bg1"/>
                  </a:solidFill>
                  <a:latin typeface="+mj-lt"/>
                </a:rPr>
                <a:t>Express Lanes</a:t>
              </a:r>
            </a:p>
            <a:p>
              <a:pPr marL="274320">
                <a:spcBef>
                  <a:spcPts val="300"/>
                </a:spcBef>
                <a:spcAft>
                  <a:spcPts val="300"/>
                </a:spcAft>
              </a:pPr>
              <a:r>
                <a:rPr lang="en-US" sz="1000" b="1" dirty="0">
                  <a:solidFill>
                    <a:schemeClr val="bg1"/>
                  </a:solidFill>
                  <a:latin typeface="+mj-lt"/>
                </a:rPr>
                <a:t>General Purpose Lanes</a:t>
              </a:r>
            </a:p>
          </p:txBody>
        </p:sp>
        <p:sp>
          <p:nvSpPr>
            <p:cNvPr id="17" name="Rectangle 16">
              <a:extLst>
                <a:ext uri="{FF2B5EF4-FFF2-40B4-BE49-F238E27FC236}">
                  <a16:creationId xmlns:a16="http://schemas.microsoft.com/office/drawing/2014/main" xmlns="" id="{95280C83-925A-47A5-A0E2-787DD6EAE2E5}"/>
                </a:ext>
              </a:extLst>
            </p:cNvPr>
            <p:cNvSpPr/>
            <p:nvPr/>
          </p:nvSpPr>
          <p:spPr>
            <a:xfrm>
              <a:off x="3106520" y="2203403"/>
              <a:ext cx="199185" cy="140575"/>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xmlns="" id="{A4F1DA22-60A0-49EC-B41C-173CB896950A}"/>
                </a:ext>
              </a:extLst>
            </p:cNvPr>
            <p:cNvSpPr/>
            <p:nvPr/>
          </p:nvSpPr>
          <p:spPr>
            <a:xfrm>
              <a:off x="3106520" y="2418228"/>
              <a:ext cx="201168" cy="13716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grpSp>
      <p:sp>
        <p:nvSpPr>
          <p:cNvPr id="19" name="Title 1">
            <a:extLst>
              <a:ext uri="{FF2B5EF4-FFF2-40B4-BE49-F238E27FC236}">
                <a16:creationId xmlns:a16="http://schemas.microsoft.com/office/drawing/2014/main" xmlns="" id="{6959E5B4-44E2-436E-B412-82877451863C}"/>
              </a:ext>
            </a:extLst>
          </p:cNvPr>
          <p:cNvSpPr txBox="1">
            <a:spLocks/>
          </p:cNvSpPr>
          <p:nvPr/>
        </p:nvSpPr>
        <p:spPr>
          <a:xfrm>
            <a:off x="3549750" y="1224041"/>
            <a:ext cx="178477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700"/>
              </a:lnSpc>
            </a:pPr>
            <a:r>
              <a:rPr lang="en-US" sz="1300" b="1" dirty="0" smtClean="0">
                <a:solidFill>
                  <a:srgbClr val="FFFF00"/>
                </a:solidFill>
                <a:effectLst>
                  <a:outerShdw blurRad="38100" dist="38100" dir="2700000" algn="tl">
                    <a:srgbClr val="000000">
                      <a:alpha val="43137"/>
                    </a:srgbClr>
                  </a:outerShdw>
                </a:effectLst>
              </a:rPr>
              <a:t>DRAFT:  5/21/19</a:t>
            </a:r>
            <a:endParaRPr lang="en-US" sz="13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3563501"/>
      </p:ext>
    </p:extLst>
  </p:cSld>
  <p:clrMapOvr>
    <a:masterClrMapping/>
  </p:clrMapOvr>
  <mc:AlternateContent xmlns:mc="http://schemas.openxmlformats.org/markup-compatibility/2006" xmlns:p14="http://schemas.microsoft.com/office/powerpoint/2010/main">
    <mc:Choice Requires="p14">
      <p:transition spd="slow" p14:dur="1750" advClick="0" advTm="38500">
        <p:fade/>
        <p:sndAc>
          <p:stSnd>
            <p:snd r:embed="rId3" name="v2_Slide_20.wav"/>
          </p:stSnd>
        </p:sndAc>
      </p:transition>
    </mc:Choice>
    <mc:Fallback xmlns="">
      <p:transition spd="slow" advClick="0" advTm="38500">
        <p:fade/>
        <p:sndAc>
          <p:stSnd>
            <p:snd r:embed="rId5" name="v2_Slide_20.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par>
                                <p:cTn id="8" presetID="22" presetClass="entr" presetSubtype="8" fill="hold"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2000"/>
                                        <p:tgtEl>
                                          <p:spTgt spid="3">
                                            <p:txEl>
                                              <p:pRg st="1" end="1"/>
                                            </p:txEl>
                                          </p:spTgt>
                                        </p:tgtEl>
                                      </p:cBhvr>
                                    </p:animEffect>
                                  </p:childTnLst>
                                </p:cTn>
                              </p:par>
                              <p:par>
                                <p:cTn id="11" presetID="22" presetClass="entr" presetSubtype="8" fill="hold" nodeType="with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2000"/>
                                        <p:tgtEl>
                                          <p:spTgt spid="3">
                                            <p:txEl>
                                              <p:pRg st="2" end="2"/>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2000"/>
                                        <p:tgtEl>
                                          <p:spTgt spid="3">
                                            <p:txEl>
                                              <p:pRg st="3" end="3"/>
                                            </p:txEl>
                                          </p:spTgt>
                                        </p:tgtEl>
                                      </p:cBhvr>
                                    </p:animEffect>
                                  </p:childTnLst>
                                </p:cTn>
                              </p:par>
                              <p:par>
                                <p:cTn id="17" presetID="22" presetClass="entr" presetSubtype="8" fill="hold" nodeType="with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2000"/>
                                        <p:tgtEl>
                                          <p:spTgt spid="3">
                                            <p:txEl>
                                              <p:pRg st="4" end="4"/>
                                            </p:txEl>
                                          </p:spTgt>
                                        </p:tgtEl>
                                      </p:cBhvr>
                                    </p:animEffect>
                                  </p:childTnLst>
                                </p:cTn>
                              </p:par>
                              <p:par>
                                <p:cTn id="20" presetID="22" presetClass="entr" presetSubtype="8" fill="hold" nodeType="withEffect">
                                  <p:stCondLst>
                                    <p:cond delay="10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2000"/>
                                        <p:tgtEl>
                                          <p:spTgt spid="3">
                                            <p:txEl>
                                              <p:pRg st="5" end="5"/>
                                            </p:txEl>
                                          </p:spTgt>
                                        </p:tgtEl>
                                      </p:cBhvr>
                                    </p:animEffect>
                                  </p:childTnLst>
                                </p:cTn>
                              </p:par>
                              <p:par>
                                <p:cTn id="23" presetID="22" presetClass="entr" presetSubtype="8" fill="hold" nodeType="withEffect">
                                  <p:stCondLst>
                                    <p:cond delay="100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2000"/>
                                        <p:tgtEl>
                                          <p:spTgt spid="3">
                                            <p:txEl>
                                              <p:pRg st="6" end="6"/>
                                            </p:txEl>
                                          </p:spTgt>
                                        </p:tgtEl>
                                      </p:cBhvr>
                                    </p:animEffect>
                                  </p:childTnLst>
                                </p:cTn>
                              </p:par>
                              <p:par>
                                <p:cTn id="26" presetID="22" presetClass="entr" presetSubtype="8" fill="hold" nodeType="withEffect">
                                  <p:stCondLst>
                                    <p:cond delay="100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2000"/>
                                        <p:tgtEl>
                                          <p:spTgt spid="14">
                                            <p:txEl>
                                              <p:pRg st="0" end="0"/>
                                            </p:txEl>
                                          </p:spTgt>
                                        </p:tgtEl>
                                      </p:cBhvr>
                                    </p:animEffect>
                                  </p:childTnLst>
                                </p:cTn>
                              </p:par>
                              <p:par>
                                <p:cTn id="29" presetID="22" presetClass="entr" presetSubtype="8" fill="hold" nodeType="withEffect">
                                  <p:stCondLst>
                                    <p:cond delay="100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wipe(left)">
                                      <p:cBhvr>
                                        <p:cTn id="31" dur="2000"/>
                                        <p:tgtEl>
                                          <p:spTgt spid="14">
                                            <p:txEl>
                                              <p:pRg st="1" end="1"/>
                                            </p:txEl>
                                          </p:spTgt>
                                        </p:tgtEl>
                                      </p:cBhvr>
                                    </p:animEffect>
                                  </p:childTnLst>
                                </p:cTn>
                              </p:par>
                              <p:par>
                                <p:cTn id="32" presetID="22" presetClass="entr" presetSubtype="8" fill="hold" nodeType="withEffect">
                                  <p:stCondLst>
                                    <p:cond delay="100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2000"/>
                                        <p:tgtEl>
                                          <p:spTgt spid="14">
                                            <p:txEl>
                                              <p:pRg st="2" end="2"/>
                                            </p:txEl>
                                          </p:spTgt>
                                        </p:tgtEl>
                                      </p:cBhvr>
                                    </p:animEffect>
                                  </p:childTnLst>
                                </p:cTn>
                              </p:par>
                              <p:par>
                                <p:cTn id="35" presetID="22" presetClass="entr" presetSubtype="8" fill="hold" nodeType="withEffect">
                                  <p:stCondLst>
                                    <p:cond delay="100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wipe(left)">
                                      <p:cBhvr>
                                        <p:cTn id="37" dur="2000"/>
                                        <p:tgtEl>
                                          <p:spTgt spid="14">
                                            <p:txEl>
                                              <p:pRg st="3" end="3"/>
                                            </p:txEl>
                                          </p:spTgt>
                                        </p:tgtEl>
                                      </p:cBhvr>
                                    </p:animEffect>
                                  </p:childTnLst>
                                </p:cTn>
                              </p:par>
                              <p:par>
                                <p:cTn id="38" presetID="22" presetClass="entr" presetSubtype="8" fill="hold" nodeType="withEffect">
                                  <p:stCondLst>
                                    <p:cond delay="100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wipe(left)">
                                      <p:cBhvr>
                                        <p:cTn id="40" dur="2000"/>
                                        <p:tgtEl>
                                          <p:spTgt spid="14">
                                            <p:txEl>
                                              <p:pRg st="4" end="4"/>
                                            </p:txEl>
                                          </p:spTgt>
                                        </p:tgtEl>
                                      </p:cBhvr>
                                    </p:animEffect>
                                  </p:childTnLst>
                                </p:cTn>
                              </p:par>
                              <p:par>
                                <p:cTn id="41" presetID="22" presetClass="entr" presetSubtype="8" fill="hold" nodeType="withEffect">
                                  <p:stCondLst>
                                    <p:cond delay="1000"/>
                                  </p:stCondLst>
                                  <p:childTnLst>
                                    <p:set>
                                      <p:cBhvr>
                                        <p:cTn id="42" dur="1" fill="hold">
                                          <p:stCondLst>
                                            <p:cond delay="0"/>
                                          </p:stCondLst>
                                        </p:cTn>
                                        <p:tgtEl>
                                          <p:spTgt spid="14">
                                            <p:txEl>
                                              <p:pRg st="5" end="5"/>
                                            </p:txEl>
                                          </p:spTgt>
                                        </p:tgtEl>
                                        <p:attrNameLst>
                                          <p:attrName>style.visibility</p:attrName>
                                        </p:attrNameLst>
                                      </p:cBhvr>
                                      <p:to>
                                        <p:strVal val="visible"/>
                                      </p:to>
                                    </p:set>
                                    <p:animEffect transition="in" filter="wipe(left)">
                                      <p:cBhvr>
                                        <p:cTn id="43" dur="2000"/>
                                        <p:tgtEl>
                                          <p:spTgt spid="14">
                                            <p:txEl>
                                              <p:pRg st="5" end="5"/>
                                            </p:txEl>
                                          </p:spTgt>
                                        </p:tgtEl>
                                      </p:cBhvr>
                                    </p:animEffect>
                                  </p:childTnLst>
                                </p:cTn>
                              </p:par>
                              <p:par>
                                <p:cTn id="44" presetID="22" presetClass="entr" presetSubtype="8" fill="hold" nodeType="withEffect">
                                  <p:stCondLst>
                                    <p:cond delay="1000"/>
                                  </p:stCondLst>
                                  <p:childTnLst>
                                    <p:set>
                                      <p:cBhvr>
                                        <p:cTn id="45" dur="1" fill="hold">
                                          <p:stCondLst>
                                            <p:cond delay="0"/>
                                          </p:stCondLst>
                                        </p:cTn>
                                        <p:tgtEl>
                                          <p:spTgt spid="14">
                                            <p:txEl>
                                              <p:pRg st="6" end="6"/>
                                            </p:txEl>
                                          </p:spTgt>
                                        </p:tgtEl>
                                        <p:attrNameLst>
                                          <p:attrName>style.visibility</p:attrName>
                                        </p:attrNameLst>
                                      </p:cBhvr>
                                      <p:to>
                                        <p:strVal val="visible"/>
                                      </p:to>
                                    </p:set>
                                    <p:animEffect transition="in" filter="wipe(left)">
                                      <p:cBhvr>
                                        <p:cTn id="46" dur="2000"/>
                                        <p:tgtEl>
                                          <p:spTgt spid="14">
                                            <p:txEl>
                                              <p:pRg st="6" end="6"/>
                                            </p:txEl>
                                          </p:spTgt>
                                        </p:tgtEl>
                                      </p:cBhvr>
                                    </p:animEffect>
                                  </p:childTnLst>
                                </p:cTn>
                              </p:par>
                              <p:par>
                                <p:cTn id="47" presetID="22" presetClass="entr" presetSubtype="8" fill="hold" nodeType="withEffect">
                                  <p:stCondLst>
                                    <p:cond delay="1000"/>
                                  </p:stCondLst>
                                  <p:childTnLst>
                                    <p:set>
                                      <p:cBhvr>
                                        <p:cTn id="48" dur="1" fill="hold">
                                          <p:stCondLst>
                                            <p:cond delay="0"/>
                                          </p:stCondLst>
                                        </p:cTn>
                                        <p:tgtEl>
                                          <p:spTgt spid="14">
                                            <p:txEl>
                                              <p:pRg st="7" end="7"/>
                                            </p:txEl>
                                          </p:spTgt>
                                        </p:tgtEl>
                                        <p:attrNameLst>
                                          <p:attrName>style.visibility</p:attrName>
                                        </p:attrNameLst>
                                      </p:cBhvr>
                                      <p:to>
                                        <p:strVal val="visible"/>
                                      </p:to>
                                    </p:set>
                                    <p:animEffect transition="in" filter="wipe(left)">
                                      <p:cBhvr>
                                        <p:cTn id="49" dur="2000"/>
                                        <p:tgtEl>
                                          <p:spTgt spid="14">
                                            <p:txEl>
                                              <p:pRg st="7" end="7"/>
                                            </p:txEl>
                                          </p:spTgt>
                                        </p:tgtEl>
                                      </p:cBhvr>
                                    </p:animEffect>
                                  </p:childTnLst>
                                </p:cTn>
                              </p:par>
                              <p:par>
                                <p:cTn id="50" presetID="22" presetClass="entr" presetSubtype="8" fill="hold" nodeType="withEffect">
                                  <p:stCondLst>
                                    <p:cond delay="1000"/>
                                  </p:stCondLst>
                                  <p:childTnLst>
                                    <p:set>
                                      <p:cBhvr>
                                        <p:cTn id="51" dur="1" fill="hold">
                                          <p:stCondLst>
                                            <p:cond delay="0"/>
                                          </p:stCondLst>
                                        </p:cTn>
                                        <p:tgtEl>
                                          <p:spTgt spid="14">
                                            <p:txEl>
                                              <p:pRg st="8" end="8"/>
                                            </p:txEl>
                                          </p:spTgt>
                                        </p:tgtEl>
                                        <p:attrNameLst>
                                          <p:attrName>style.visibility</p:attrName>
                                        </p:attrNameLst>
                                      </p:cBhvr>
                                      <p:to>
                                        <p:strVal val="visible"/>
                                      </p:to>
                                    </p:set>
                                    <p:animEffect transition="in" filter="wipe(left)">
                                      <p:cBhvr>
                                        <p:cTn id="52" dur="20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97896" y="2429164"/>
            <a:ext cx="8417937" cy="2596121"/>
            <a:chOff x="497896" y="2429164"/>
            <a:chExt cx="8417937" cy="2596121"/>
          </a:xfrm>
        </p:grpSpPr>
        <p:grpSp>
          <p:nvGrpSpPr>
            <p:cNvPr id="3" name="Group 2"/>
            <p:cNvGrpSpPr/>
            <p:nvPr/>
          </p:nvGrpSpPr>
          <p:grpSpPr>
            <a:xfrm>
              <a:off x="497896" y="2429164"/>
              <a:ext cx="8417937" cy="2596121"/>
              <a:chOff x="666171" y="2429164"/>
              <a:chExt cx="8417937" cy="2596121"/>
            </a:xfrm>
          </p:grpSpPr>
          <p:sp>
            <p:nvSpPr>
              <p:cNvPr id="10" name="Title 15">
                <a:extLst>
                  <a:ext uri="{FF2B5EF4-FFF2-40B4-BE49-F238E27FC236}">
                    <a16:creationId xmlns="" xmlns:a16="http://schemas.microsoft.com/office/drawing/2014/main" id="{945C276F-ED39-3A44-98A6-B0DF62F482F7}"/>
                  </a:ext>
                </a:extLst>
              </p:cNvPr>
              <p:cNvSpPr txBox="1">
                <a:spLocks/>
              </p:cNvSpPr>
              <p:nvPr/>
            </p:nvSpPr>
            <p:spPr>
              <a:xfrm>
                <a:off x="666171" y="3390358"/>
                <a:ext cx="2686629" cy="10927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300" b="1" dirty="0">
                    <a:solidFill>
                      <a:schemeClr val="accent6">
                        <a:lumMod val="75000"/>
                      </a:schemeClr>
                    </a:solidFill>
                  </a:rPr>
                  <a:t>Segment 3B </a:t>
                </a:r>
                <a:r>
                  <a:rPr lang="en-US" sz="2400" dirty="0" smtClean="0"/>
                  <a:t>– </a:t>
                </a:r>
                <a:br>
                  <a:rPr lang="en-US" sz="2400" dirty="0" smtClean="0"/>
                </a:br>
                <a:r>
                  <a:rPr lang="en-US" sz="2400" dirty="0" smtClean="0"/>
                  <a:t>I-4 East of </a:t>
                </a:r>
                <a:r>
                  <a:rPr lang="en-US" sz="2400" dirty="0" err="1" smtClean="0"/>
                  <a:t>Selmon</a:t>
                </a:r>
                <a:r>
                  <a:rPr lang="en-US" sz="2400" dirty="0" smtClean="0"/>
                  <a:t> Connector -&gt;</a:t>
                </a:r>
                <a:endParaRPr lang="en-US" sz="2400" dirty="0"/>
              </a:p>
            </p:txBody>
          </p:sp>
          <p:pic>
            <p:nvPicPr>
              <p:cNvPr id="4098" name="Picture 2" descr="F:\PROJECT\5157275\PD&amp;E FileCabinet\F.PublicInvolvement\F.16-SEIS 2nd Workshop Dec 2018\5_Boards_Graphics\Roll_Plots\Roll Plots Options A-D and Segment 3B\TBN_Section6-OptionABCD_3B_10-29-1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373" t="14689" r="4533" b="44986"/>
              <a:stretch/>
            </p:blipFill>
            <p:spPr bwMode="auto">
              <a:xfrm>
                <a:off x="3412694" y="2429164"/>
                <a:ext cx="5671414" cy="2596121"/>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grpSp>
        <p:sp>
          <p:nvSpPr>
            <p:cNvPr id="15" name="Title 1">
              <a:extLst>
                <a:ext uri="{FF2B5EF4-FFF2-40B4-BE49-F238E27FC236}">
                  <a16:creationId xmlns:a16="http://schemas.microsoft.com/office/drawing/2014/main" xmlns="" id="{6959E5B4-44E2-436E-B412-82877451863C}"/>
                </a:ext>
              </a:extLst>
            </p:cNvPr>
            <p:cNvSpPr txBox="1">
              <a:spLocks/>
            </p:cNvSpPr>
            <p:nvPr/>
          </p:nvSpPr>
          <p:spPr>
            <a:xfrm>
              <a:off x="7649451" y="4578505"/>
              <a:ext cx="1236497"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600"/>
                </a:lnSpc>
              </a:pPr>
              <a:r>
                <a:rPr lang="en-US" sz="1300" b="1" dirty="0" smtClean="0">
                  <a:solidFill>
                    <a:srgbClr val="FFFF00"/>
                  </a:solidFill>
                  <a:effectLst>
                    <a:outerShdw blurRad="38100" dist="38100" dir="2700000" algn="tl">
                      <a:srgbClr val="000000">
                        <a:alpha val="43137"/>
                      </a:srgbClr>
                    </a:outerShdw>
                  </a:effectLst>
                </a:rPr>
                <a:t>DRAFT 5/21/19</a:t>
              </a:r>
              <a:endParaRPr lang="en-US" sz="1300" b="1" dirty="0">
                <a:solidFill>
                  <a:srgbClr val="FFFF00"/>
                </a:solidFill>
                <a:effectLst>
                  <a:outerShdw blurRad="38100" dist="38100" dir="2700000" algn="tl">
                    <a:srgbClr val="000000">
                      <a:alpha val="43137"/>
                    </a:srgbClr>
                  </a:outerShdw>
                </a:effectLst>
              </a:endParaRPr>
            </a:p>
          </p:txBody>
        </p:sp>
      </p:grpSp>
      <p:sp>
        <p:nvSpPr>
          <p:cNvPr id="18" name="Title 1">
            <a:extLst>
              <a:ext uri="{FF2B5EF4-FFF2-40B4-BE49-F238E27FC236}">
                <a16:creationId xmlns:a16="http://schemas.microsoft.com/office/drawing/2014/main" xmlns="" id="{6959E5B4-44E2-436E-B412-82877451863C}"/>
              </a:ext>
            </a:extLst>
          </p:cNvPr>
          <p:cNvSpPr txBox="1">
            <a:spLocks/>
          </p:cNvSpPr>
          <p:nvPr/>
        </p:nvSpPr>
        <p:spPr>
          <a:xfrm>
            <a:off x="4919866" y="4551291"/>
            <a:ext cx="3187270" cy="38071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FF00"/>
                </a:solidFill>
                <a:effectLst>
                  <a:outerShdw blurRad="38100" dist="38100" dir="2700000" algn="tl">
                    <a:srgbClr val="000000">
                      <a:alpha val="43137"/>
                    </a:srgbClr>
                  </a:outerShdw>
                </a:effectLst>
              </a:rPr>
              <a:t>Minor Right of Way</a:t>
            </a:r>
            <a:endParaRPr lang="en-US" sz="2800" b="1" dirty="0">
              <a:solidFill>
                <a:srgbClr val="FFFF00"/>
              </a:solidFill>
              <a:effectLst>
                <a:outerShdw blurRad="38100" dist="38100" dir="2700000" algn="tl">
                  <a:srgbClr val="000000">
                    <a:alpha val="43137"/>
                  </a:srgbClr>
                </a:outerShdw>
              </a:effectLst>
            </a:endParaRPr>
          </a:p>
        </p:txBody>
      </p:sp>
      <p:sp>
        <p:nvSpPr>
          <p:cNvPr id="19" name="Right Arrow 18"/>
          <p:cNvSpPr/>
          <p:nvPr/>
        </p:nvSpPr>
        <p:spPr>
          <a:xfrm rot="16730077">
            <a:off x="7385457" y="3872028"/>
            <a:ext cx="920374" cy="323810"/>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 xmlns:a16="http://schemas.microsoft.com/office/drawing/2014/main" id="{945C276F-ED39-3A44-98A6-B0DF62F482F7}"/>
              </a:ext>
            </a:extLst>
          </p:cNvPr>
          <p:cNvSpPr>
            <a:spLocks noGrp="1"/>
          </p:cNvSpPr>
          <p:nvPr>
            <p:ph type="title"/>
          </p:nvPr>
        </p:nvSpPr>
        <p:spPr>
          <a:xfrm>
            <a:off x="142373" y="611367"/>
            <a:ext cx="5763127" cy="663597"/>
          </a:xfrm>
        </p:spPr>
        <p:txBody>
          <a:bodyPr>
            <a:noAutofit/>
          </a:bodyPr>
          <a:lstStyle/>
          <a:p>
            <a:pPr algn="l"/>
            <a:r>
              <a:rPr lang="en-US" sz="2300" b="1" dirty="0">
                <a:solidFill>
                  <a:schemeClr val="accent6">
                    <a:lumMod val="75000"/>
                  </a:schemeClr>
                </a:solidFill>
              </a:rPr>
              <a:t>Segment 2A </a:t>
            </a:r>
            <a:r>
              <a:rPr lang="en-US" sz="2400" dirty="0" smtClean="0"/>
              <a:t>- West </a:t>
            </a:r>
            <a:r>
              <a:rPr lang="en-US" sz="2400" dirty="0"/>
              <a:t>Tampa Improvements</a:t>
            </a:r>
          </a:p>
        </p:txBody>
      </p:sp>
      <p:sp>
        <p:nvSpPr>
          <p:cNvPr id="9" name="Title 1">
            <a:extLst>
              <a:ext uri="{FF2B5EF4-FFF2-40B4-BE49-F238E27FC236}">
                <a16:creationId xmlns:a16="http://schemas.microsoft.com/office/drawing/2014/main" xmlns="" id="{EABF7216-5511-4390-9B0C-85E6D1577314}"/>
              </a:ext>
            </a:extLst>
          </p:cNvPr>
          <p:cNvSpPr txBox="1">
            <a:spLocks/>
          </p:cNvSpPr>
          <p:nvPr/>
        </p:nvSpPr>
        <p:spPr>
          <a:xfrm>
            <a:off x="4734410" y="135356"/>
            <a:ext cx="440959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600"/>
              </a:lnSpc>
            </a:pPr>
            <a:r>
              <a:rPr lang="en-US" sz="2400" dirty="0">
                <a:solidFill>
                  <a:schemeClr val="bg1"/>
                </a:solidFill>
              </a:rPr>
              <a:t>Tolled Express </a:t>
            </a:r>
            <a:r>
              <a:rPr lang="en-US" sz="2400" dirty="0" smtClean="0">
                <a:solidFill>
                  <a:schemeClr val="bg1"/>
                </a:solidFill>
              </a:rPr>
              <a:t>Lanes </a:t>
            </a:r>
            <a:br>
              <a:rPr lang="en-US" sz="2400" dirty="0" smtClean="0">
                <a:solidFill>
                  <a:schemeClr val="bg1"/>
                </a:solidFill>
              </a:rPr>
            </a:br>
            <a:r>
              <a:rPr lang="en-US" sz="2400" dirty="0" smtClean="0">
                <a:solidFill>
                  <a:schemeClr val="bg1"/>
                </a:solidFill>
              </a:rPr>
              <a:t>Segments 2A &amp; 3B</a:t>
            </a:r>
            <a:endParaRPr lang="en-US" dirty="0">
              <a:solidFill>
                <a:schemeClr val="bg1"/>
              </a:solidFill>
            </a:endParaRPr>
          </a:p>
        </p:txBody>
      </p:sp>
      <p:pic>
        <p:nvPicPr>
          <p:cNvPr id="13" name="Picture 12">
            <a:extLst>
              <a:ext uri="{FF2B5EF4-FFF2-40B4-BE49-F238E27FC236}">
                <a16:creationId xmlns="" xmlns:a16="http://schemas.microsoft.com/office/drawing/2014/main" id="{4110E9EE-F0BF-FB4E-82FA-0C7B06A1E3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93" t="24749" r="6309" b="9925"/>
          <a:stretch/>
        </p:blipFill>
        <p:spPr>
          <a:xfrm>
            <a:off x="234371" y="1181677"/>
            <a:ext cx="7876309" cy="1771650"/>
          </a:xfrm>
          <a:prstGeom prst="rect">
            <a:avLst/>
          </a:prstGeom>
          <a:ln w="19050">
            <a:solidFill>
              <a:schemeClr val="tx1"/>
            </a:solidFill>
          </a:ln>
        </p:spPr>
      </p:pic>
      <p:sp>
        <p:nvSpPr>
          <p:cNvPr id="12" name="Oval 11">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FF99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8</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1" name="Slide Number Placeholder 2"/>
          <p:cNvSpPr txBox="1">
            <a:spLocks/>
          </p:cNvSpPr>
          <p:nvPr/>
        </p:nvSpPr>
        <p:spPr>
          <a:xfrm>
            <a:off x="8576753" y="4784197"/>
            <a:ext cx="609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6F16C43-0FBF-BC46-B405-6E7A99D8655B}" type="slidenum">
              <a:rPr lang="en-US" sz="1000" smtClean="0"/>
              <a:pPr/>
              <a:t>22</a:t>
            </a:fld>
            <a:endParaRPr lang="en-US" sz="1000" dirty="0"/>
          </a:p>
        </p:txBody>
      </p:sp>
      <p:sp>
        <p:nvSpPr>
          <p:cNvPr id="14" name="Title 1">
            <a:extLst>
              <a:ext uri="{FF2B5EF4-FFF2-40B4-BE49-F238E27FC236}">
                <a16:creationId xmlns:a16="http://schemas.microsoft.com/office/drawing/2014/main" xmlns="" id="{6959E5B4-44E2-436E-B412-82877451863C}"/>
              </a:ext>
            </a:extLst>
          </p:cNvPr>
          <p:cNvSpPr txBox="1">
            <a:spLocks/>
          </p:cNvSpPr>
          <p:nvPr/>
        </p:nvSpPr>
        <p:spPr>
          <a:xfrm>
            <a:off x="6859753" y="2503634"/>
            <a:ext cx="1236497"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600"/>
              </a:lnSpc>
            </a:pPr>
            <a:r>
              <a:rPr lang="en-US" sz="1300" b="1" dirty="0" smtClean="0">
                <a:solidFill>
                  <a:srgbClr val="FFFF00"/>
                </a:solidFill>
                <a:effectLst>
                  <a:outerShdw blurRad="38100" dist="38100" dir="2700000" algn="tl">
                    <a:srgbClr val="000000">
                      <a:alpha val="43137"/>
                    </a:srgbClr>
                  </a:outerShdw>
                </a:effectLst>
              </a:rPr>
              <a:t>DRAFT 5/21/19</a:t>
            </a:r>
            <a:endParaRPr lang="en-US" sz="1300" b="1" dirty="0">
              <a:solidFill>
                <a:srgbClr val="FFFF00"/>
              </a:solidFill>
              <a:effectLst>
                <a:outerShdw blurRad="38100" dist="38100" dir="2700000" algn="tl">
                  <a:srgbClr val="000000">
                    <a:alpha val="43137"/>
                  </a:srgbClr>
                </a:outerShdw>
              </a:effectLst>
            </a:endParaRPr>
          </a:p>
        </p:txBody>
      </p:sp>
      <p:sp>
        <p:nvSpPr>
          <p:cNvPr id="17" name="Title 1">
            <a:extLst>
              <a:ext uri="{FF2B5EF4-FFF2-40B4-BE49-F238E27FC236}">
                <a16:creationId xmlns:a16="http://schemas.microsoft.com/office/drawing/2014/main" xmlns="" id="{6959E5B4-44E2-436E-B412-82877451863C}"/>
              </a:ext>
            </a:extLst>
          </p:cNvPr>
          <p:cNvSpPr txBox="1">
            <a:spLocks/>
          </p:cNvSpPr>
          <p:nvPr/>
        </p:nvSpPr>
        <p:spPr>
          <a:xfrm>
            <a:off x="3538319" y="2238807"/>
            <a:ext cx="2886430" cy="38071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FF00"/>
                </a:solidFill>
                <a:effectLst>
                  <a:outerShdw blurRad="38100" dist="38100" dir="2700000" algn="tl">
                    <a:srgbClr val="000000">
                      <a:alpha val="43137"/>
                    </a:srgbClr>
                  </a:outerShdw>
                </a:effectLst>
              </a:rPr>
              <a:t>No Right of Way</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1011588"/>
      </p:ext>
    </p:extLst>
  </p:cSld>
  <p:clrMapOvr>
    <a:masterClrMapping/>
  </p:clrMapOvr>
  <mc:AlternateContent xmlns:mc="http://schemas.openxmlformats.org/markup-compatibility/2006" xmlns:p14="http://schemas.microsoft.com/office/powerpoint/2010/main">
    <mc:Choice Requires="p14">
      <p:transition spd="slow" p14:dur="1750" advClick="0" advTm="36500">
        <p:fade/>
        <p:sndAc>
          <p:stSnd>
            <p:snd r:embed="rId3" name="v2_Slide_21.wav"/>
          </p:stSnd>
        </p:sndAc>
      </p:transition>
    </mc:Choice>
    <mc:Fallback xmlns="">
      <p:transition spd="slow" advClick="0" advTm="36500">
        <p:fade/>
        <p:sndAc>
          <p:stSnd>
            <p:snd r:embed="rId6" name="v2_Slide_2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childTnLst>
                                </p:cTn>
                              </p:par>
                              <p:par>
                                <p:cTn id="8" presetID="10" presetClass="entr" presetSubtype="0" fill="hold" nodeType="withEffect">
                                  <p:stCondLst>
                                    <p:cond delay="32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250"/>
                                        <p:tgtEl>
                                          <p:spTgt spid="20"/>
                                        </p:tgtEl>
                                      </p:cBhvr>
                                    </p:animEffect>
                                  </p:childTnLst>
                                </p:cTn>
                              </p:par>
                              <p:par>
                                <p:cTn id="11" presetID="10" presetClass="entr" presetSubtype="0" fill="hold" grpId="0" nodeType="withEffect">
                                  <p:stCondLst>
                                    <p:cond delay="232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childTnLst>
                                </p:cTn>
                              </p:par>
                              <p:par>
                                <p:cTn id="14" presetID="10" presetClass="entr" presetSubtype="0" fill="hold" grpId="0" nodeType="withEffect">
                                  <p:stCondLst>
                                    <p:cond delay="30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5C875EF-514B-4FA0-9D16-E9E1EDFC3C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616" y="836816"/>
            <a:ext cx="3558260" cy="2550482"/>
          </a:xfrm>
          <a:prstGeom prst="rect">
            <a:avLst/>
          </a:prstGeom>
          <a:ln w="9525">
            <a:solidFill>
              <a:schemeClr val="tx1"/>
            </a:solidFill>
          </a:ln>
        </p:spPr>
      </p:pic>
      <p:pic>
        <p:nvPicPr>
          <p:cNvPr id="18" name="Picture 17">
            <a:extLst>
              <a:ext uri="{FF2B5EF4-FFF2-40B4-BE49-F238E27FC236}">
                <a16:creationId xmlns:a16="http://schemas.microsoft.com/office/drawing/2014/main" xmlns="" id="{FBF192D0-20FB-4017-AE20-5E2651FE3C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1630" y="826416"/>
            <a:ext cx="3727866" cy="2558249"/>
          </a:xfrm>
          <a:prstGeom prst="rect">
            <a:avLst/>
          </a:prstGeom>
          <a:ln>
            <a:solidFill>
              <a:schemeClr val="tx1"/>
            </a:solidFill>
          </a:ln>
        </p:spPr>
      </p:pic>
      <p:sp>
        <p:nvSpPr>
          <p:cNvPr id="2" name="Rectangle 1"/>
          <p:cNvSpPr/>
          <p:nvPr/>
        </p:nvSpPr>
        <p:spPr>
          <a:xfrm>
            <a:off x="0" y="3670825"/>
            <a:ext cx="9186353" cy="1472675"/>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xmlns="" id="{F18B3293-03F6-428A-8AF0-8E1F00CE79D1}"/>
              </a:ext>
            </a:extLst>
          </p:cNvPr>
          <p:cNvSpPr txBox="1">
            <a:spLocks/>
          </p:cNvSpPr>
          <p:nvPr/>
        </p:nvSpPr>
        <p:spPr>
          <a:xfrm>
            <a:off x="4611068" y="129671"/>
            <a:ext cx="440959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500"/>
              </a:lnSpc>
            </a:pPr>
            <a:r>
              <a:rPr lang="en-US" sz="2400" dirty="0" smtClean="0">
                <a:solidFill>
                  <a:schemeClr val="bg1"/>
                </a:solidFill>
              </a:rPr>
              <a:t>Tolled Express Lanes </a:t>
            </a:r>
            <a:br>
              <a:rPr lang="en-US" sz="2400" dirty="0" smtClean="0">
                <a:solidFill>
                  <a:schemeClr val="bg1"/>
                </a:solidFill>
              </a:rPr>
            </a:br>
            <a:r>
              <a:rPr lang="en-US" sz="2400" dirty="0" smtClean="0">
                <a:solidFill>
                  <a:schemeClr val="bg1"/>
                </a:solidFill>
              </a:rPr>
              <a:t>Segments 2B &amp; 3A</a:t>
            </a:r>
            <a:endParaRPr lang="en-US" dirty="0">
              <a:solidFill>
                <a:schemeClr val="bg1"/>
              </a:solidFill>
            </a:endParaRPr>
          </a:p>
        </p:txBody>
      </p:sp>
      <p:sp>
        <p:nvSpPr>
          <p:cNvPr id="8" name="Title 1">
            <a:extLst>
              <a:ext uri="{FF2B5EF4-FFF2-40B4-BE49-F238E27FC236}">
                <a16:creationId xmlns:a16="http://schemas.microsoft.com/office/drawing/2014/main" xmlns="" id="{6959E5B4-44E2-436E-B412-82877451863C}"/>
              </a:ext>
            </a:extLst>
          </p:cNvPr>
          <p:cNvSpPr txBox="1">
            <a:spLocks/>
          </p:cNvSpPr>
          <p:nvPr/>
        </p:nvSpPr>
        <p:spPr>
          <a:xfrm>
            <a:off x="1059970" y="438898"/>
            <a:ext cx="409853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lumMod val="75000"/>
                  </a:schemeClr>
                </a:solidFill>
              </a:rPr>
              <a:t>I-275/I-4 - Downtown Interchange</a:t>
            </a:r>
          </a:p>
        </p:txBody>
      </p:sp>
      <p:sp>
        <p:nvSpPr>
          <p:cNvPr id="11" name="Oval 10">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FF99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8</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0" name="Title 1">
            <a:extLst>
              <a:ext uri="{FF2B5EF4-FFF2-40B4-BE49-F238E27FC236}">
                <a16:creationId xmlns:a16="http://schemas.microsoft.com/office/drawing/2014/main" xmlns="" id="{6959E5B4-44E2-436E-B412-82877451863C}"/>
              </a:ext>
            </a:extLst>
          </p:cNvPr>
          <p:cNvSpPr txBox="1">
            <a:spLocks/>
          </p:cNvSpPr>
          <p:nvPr/>
        </p:nvSpPr>
        <p:spPr>
          <a:xfrm>
            <a:off x="2819839" y="1083767"/>
            <a:ext cx="1551173" cy="652576"/>
          </a:xfrm>
          <a:prstGeom prst="rect">
            <a:avLst/>
          </a:prstGeom>
          <a:solidFill>
            <a:srgbClr val="33CC33"/>
          </a:solidFill>
        </p:spPr>
        <p:txBody>
          <a:bodyPr vert="horz" lIns="91440" tIns="45720" rIns="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200"/>
              </a:lnSpc>
            </a:pPr>
            <a:r>
              <a:rPr lang="en-US" sz="1150" dirty="0" smtClean="0">
                <a:solidFill>
                  <a:schemeClr val="bg1"/>
                </a:solidFill>
              </a:rPr>
              <a:t>Includes a connection from the express lanes to the general purpose lanes on I-275 north.</a:t>
            </a:r>
            <a:endParaRPr lang="en-US" sz="1150" dirty="0">
              <a:solidFill>
                <a:schemeClr val="bg1"/>
              </a:solidFill>
            </a:endParaRPr>
          </a:p>
        </p:txBody>
      </p:sp>
      <p:sp>
        <p:nvSpPr>
          <p:cNvPr id="12"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23</a:t>
            </a:fld>
            <a:endParaRPr lang="en-US" sz="1000" dirty="0"/>
          </a:p>
        </p:txBody>
      </p:sp>
      <p:sp>
        <p:nvSpPr>
          <p:cNvPr id="13" name="Title 1">
            <a:extLst>
              <a:ext uri="{FF2B5EF4-FFF2-40B4-BE49-F238E27FC236}">
                <a16:creationId xmlns:a16="http://schemas.microsoft.com/office/drawing/2014/main" xmlns="" id="{6959E5B4-44E2-436E-B412-82877451863C}"/>
              </a:ext>
            </a:extLst>
          </p:cNvPr>
          <p:cNvSpPr txBox="1">
            <a:spLocks/>
          </p:cNvSpPr>
          <p:nvPr/>
        </p:nvSpPr>
        <p:spPr>
          <a:xfrm>
            <a:off x="2847975" y="865392"/>
            <a:ext cx="1494901" cy="1586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500"/>
              </a:lnSpc>
            </a:pPr>
            <a:r>
              <a:rPr lang="en-US" sz="1300" b="1" dirty="0" smtClean="0">
                <a:solidFill>
                  <a:schemeClr val="accent6">
                    <a:lumMod val="75000"/>
                  </a:schemeClr>
                </a:solidFill>
                <a:effectLst>
                  <a:outerShdw blurRad="38100" dist="38100" dir="2700000" algn="tl">
                    <a:srgbClr val="000000">
                      <a:alpha val="43137"/>
                    </a:srgbClr>
                  </a:outerShdw>
                </a:effectLst>
              </a:rPr>
              <a:t>DRAFT 5/21/19</a:t>
            </a:r>
            <a:endParaRPr lang="en-US" sz="1300" b="1" dirty="0">
              <a:solidFill>
                <a:schemeClr val="accent6">
                  <a:lumMod val="75000"/>
                </a:schemeClr>
              </a:solidFill>
              <a:effectLst>
                <a:outerShdw blurRad="38100" dist="38100" dir="2700000" algn="tl">
                  <a:srgbClr val="000000">
                    <a:alpha val="43137"/>
                  </a:srgbClr>
                </a:outerShdw>
              </a:effectLst>
            </a:endParaRPr>
          </a:p>
        </p:txBody>
      </p:sp>
      <p:sp>
        <p:nvSpPr>
          <p:cNvPr id="16" name="Rectangle 15"/>
          <p:cNvSpPr/>
          <p:nvPr/>
        </p:nvSpPr>
        <p:spPr>
          <a:xfrm>
            <a:off x="-4" y="3476624"/>
            <a:ext cx="9186353" cy="31690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xmlns="" id="{6959E5B4-44E2-436E-B412-82877451863C}"/>
              </a:ext>
            </a:extLst>
          </p:cNvPr>
          <p:cNvSpPr txBox="1">
            <a:spLocks/>
          </p:cNvSpPr>
          <p:nvPr/>
        </p:nvSpPr>
        <p:spPr>
          <a:xfrm>
            <a:off x="-4" y="3439272"/>
            <a:ext cx="9186357"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rPr>
              <a:t>Elements related to Options A &amp; B:</a:t>
            </a:r>
            <a:endParaRPr lang="en-US" sz="1600" dirty="0">
              <a:solidFill>
                <a:schemeClr val="bg1"/>
              </a:solidFill>
            </a:endParaRPr>
          </a:p>
        </p:txBody>
      </p:sp>
      <p:sp>
        <p:nvSpPr>
          <p:cNvPr id="22" name="Title 1">
            <a:extLst>
              <a:ext uri="{FF2B5EF4-FFF2-40B4-BE49-F238E27FC236}">
                <a16:creationId xmlns:a16="http://schemas.microsoft.com/office/drawing/2014/main" xmlns="" id="{6959E5B4-44E2-436E-B412-82877451863C}"/>
              </a:ext>
            </a:extLst>
          </p:cNvPr>
          <p:cNvSpPr txBox="1">
            <a:spLocks/>
          </p:cNvSpPr>
          <p:nvPr/>
        </p:nvSpPr>
        <p:spPr>
          <a:xfrm>
            <a:off x="7000683" y="836096"/>
            <a:ext cx="1494901" cy="2122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500"/>
              </a:lnSpc>
            </a:pPr>
            <a:r>
              <a:rPr lang="en-US" sz="1300" b="1" dirty="0" smtClean="0">
                <a:solidFill>
                  <a:schemeClr val="accent6">
                    <a:lumMod val="75000"/>
                  </a:schemeClr>
                </a:solidFill>
                <a:effectLst>
                  <a:outerShdw blurRad="38100" dist="38100" dir="2700000" algn="tl">
                    <a:srgbClr val="000000">
                      <a:alpha val="43137"/>
                    </a:srgbClr>
                  </a:outerShdw>
                </a:effectLst>
              </a:rPr>
              <a:t>DRAFT 5/21/19</a:t>
            </a:r>
            <a:endParaRPr lang="en-US" sz="1300" b="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182333" y="3861478"/>
            <a:ext cx="2711055" cy="1133063"/>
          </a:xfrm>
          <a:prstGeom prst="rect">
            <a:avLst/>
          </a:prstGeom>
          <a:noFill/>
        </p:spPr>
        <p:txBody>
          <a:bodyPr wrap="square" rtlCol="0">
            <a:spAutoFit/>
          </a:bodyPr>
          <a:lstStyle/>
          <a:p>
            <a:pPr marL="177800" indent="-177800">
              <a:lnSpc>
                <a:spcPts val="1400"/>
              </a:lnSpc>
              <a:spcBef>
                <a:spcPts val="600"/>
              </a:spcBef>
              <a:buFont typeface="Arial" panose="020B0604020202020204" pitchFamily="34" charset="0"/>
              <a:buChar char="•"/>
            </a:pPr>
            <a:r>
              <a:rPr lang="en-US" sz="1500" dirty="0"/>
              <a:t>Adds 2 tolled express lanes </a:t>
            </a:r>
            <a:r>
              <a:rPr lang="en-US" sz="1500" dirty="0" smtClean="0"/>
              <a:t/>
            </a:r>
            <a:br>
              <a:rPr lang="en-US" sz="1500" dirty="0" smtClean="0"/>
            </a:br>
            <a:r>
              <a:rPr lang="en-US" sz="1500" dirty="0" smtClean="0"/>
              <a:t>in </a:t>
            </a:r>
            <a:r>
              <a:rPr lang="en-US" sz="1500" dirty="0"/>
              <a:t>each direction</a:t>
            </a:r>
          </a:p>
          <a:p>
            <a:pPr marL="177800" indent="-177800">
              <a:lnSpc>
                <a:spcPts val="1400"/>
              </a:lnSpc>
              <a:spcBef>
                <a:spcPts val="600"/>
              </a:spcBef>
              <a:buFont typeface="Arial" panose="020B0604020202020204" pitchFamily="34" charset="0"/>
              <a:buChar char="•"/>
            </a:pPr>
            <a:r>
              <a:rPr lang="en-US" sz="1500" dirty="0"/>
              <a:t>Reconstructs I-275 and I-4</a:t>
            </a:r>
          </a:p>
          <a:p>
            <a:pPr marL="177800" indent="-177800">
              <a:lnSpc>
                <a:spcPts val="1400"/>
              </a:lnSpc>
              <a:spcBef>
                <a:spcPts val="600"/>
              </a:spcBef>
              <a:buFont typeface="Arial" panose="020B0604020202020204" pitchFamily="34" charset="0"/>
              <a:buChar char="•"/>
            </a:pPr>
            <a:r>
              <a:rPr lang="en-US" sz="1500" dirty="0"/>
              <a:t>Largest footprints </a:t>
            </a:r>
            <a:r>
              <a:rPr lang="en-US" sz="1500" dirty="0" smtClean="0"/>
              <a:t/>
            </a:r>
            <a:br>
              <a:rPr lang="en-US" sz="1500" dirty="0" smtClean="0"/>
            </a:br>
            <a:r>
              <a:rPr lang="en-US" sz="1500" dirty="0" smtClean="0"/>
              <a:t>(</a:t>
            </a:r>
            <a:r>
              <a:rPr lang="en-US" sz="1500" dirty="0"/>
              <a:t>190 – 220 parcels</a:t>
            </a:r>
            <a:r>
              <a:rPr lang="en-US" sz="1500" dirty="0" smtClean="0"/>
              <a:t>)</a:t>
            </a:r>
            <a:endParaRPr lang="en-US" sz="1500" dirty="0"/>
          </a:p>
        </p:txBody>
      </p:sp>
      <p:sp>
        <p:nvSpPr>
          <p:cNvPr id="25" name="TextBox 24"/>
          <p:cNvSpPr txBox="1"/>
          <p:nvPr/>
        </p:nvSpPr>
        <p:spPr>
          <a:xfrm>
            <a:off x="2911533" y="3870737"/>
            <a:ext cx="2946795" cy="887422"/>
          </a:xfrm>
          <a:prstGeom prst="rect">
            <a:avLst/>
          </a:prstGeom>
          <a:noFill/>
        </p:spPr>
        <p:txBody>
          <a:bodyPr wrap="square" rtlCol="0">
            <a:spAutoFit/>
          </a:bodyPr>
          <a:lstStyle/>
          <a:p>
            <a:pPr marL="177800" indent="-177800">
              <a:lnSpc>
                <a:spcPts val="1400"/>
              </a:lnSpc>
              <a:spcBef>
                <a:spcPts val="600"/>
              </a:spcBef>
              <a:buFont typeface="Arial" panose="020B0604020202020204" pitchFamily="34" charset="0"/>
              <a:buChar char="•"/>
            </a:pPr>
            <a:r>
              <a:rPr lang="en-US" sz="1500" dirty="0" smtClean="0"/>
              <a:t>Fixes existing geometric issues (include I-275 ramp to I-4)</a:t>
            </a:r>
            <a:endParaRPr lang="en-US" sz="1500" dirty="0"/>
          </a:p>
          <a:p>
            <a:pPr marL="177800" indent="-177800">
              <a:lnSpc>
                <a:spcPts val="1400"/>
              </a:lnSpc>
              <a:spcBef>
                <a:spcPts val="600"/>
              </a:spcBef>
              <a:buFont typeface="Arial" panose="020B0604020202020204" pitchFamily="34" charset="0"/>
              <a:buChar char="•"/>
            </a:pPr>
            <a:r>
              <a:rPr lang="en-US" sz="1500" dirty="0" smtClean="0"/>
              <a:t>Opportunities to reconstruct underpasses</a:t>
            </a:r>
            <a:endParaRPr lang="en-US" sz="1500" dirty="0"/>
          </a:p>
        </p:txBody>
      </p:sp>
      <p:sp>
        <p:nvSpPr>
          <p:cNvPr id="26" name="TextBox 25"/>
          <p:cNvSpPr txBox="1"/>
          <p:nvPr/>
        </p:nvSpPr>
        <p:spPr>
          <a:xfrm>
            <a:off x="5877407" y="3867974"/>
            <a:ext cx="3114193" cy="1246495"/>
          </a:xfrm>
          <a:prstGeom prst="rect">
            <a:avLst/>
          </a:prstGeom>
          <a:noFill/>
        </p:spPr>
        <p:txBody>
          <a:bodyPr wrap="square" rtlCol="0">
            <a:spAutoFit/>
          </a:bodyPr>
          <a:lstStyle/>
          <a:p>
            <a:pPr marL="177800" indent="-177800">
              <a:lnSpc>
                <a:spcPts val="1400"/>
              </a:lnSpc>
              <a:spcBef>
                <a:spcPts val="600"/>
              </a:spcBef>
              <a:buFont typeface="Arial" panose="020B0604020202020204" pitchFamily="34" charset="0"/>
              <a:buChar char="•"/>
            </a:pPr>
            <a:r>
              <a:rPr lang="en-US" sz="1500" dirty="0" smtClean="0"/>
              <a:t>Opportunities for public realm improvements at Robles Park, Downtown Tampa, and Julian B. </a:t>
            </a:r>
            <a:br>
              <a:rPr lang="en-US" sz="1500" dirty="0" smtClean="0"/>
            </a:br>
            <a:r>
              <a:rPr lang="en-US" sz="1500" dirty="0" smtClean="0"/>
              <a:t>Lane Park</a:t>
            </a:r>
          </a:p>
          <a:p>
            <a:pPr marL="177800" indent="-177800">
              <a:lnSpc>
                <a:spcPts val="1400"/>
              </a:lnSpc>
              <a:spcBef>
                <a:spcPts val="600"/>
              </a:spcBef>
              <a:buFont typeface="Arial" panose="020B0604020202020204" pitchFamily="34" charset="0"/>
              <a:buChar char="•"/>
            </a:pPr>
            <a:r>
              <a:rPr lang="en-US" sz="1500" dirty="0" smtClean="0"/>
              <a:t>Accommodates transit envelope </a:t>
            </a:r>
            <a:br>
              <a:rPr lang="en-US" sz="1500" dirty="0" smtClean="0"/>
            </a:br>
            <a:r>
              <a:rPr lang="en-US" sz="1500" dirty="0" smtClean="0"/>
              <a:t>in the median</a:t>
            </a:r>
            <a:endParaRPr lang="en-US" sz="1500" dirty="0"/>
          </a:p>
        </p:txBody>
      </p:sp>
      <p:sp>
        <p:nvSpPr>
          <p:cNvPr id="4" name="Oval 3"/>
          <p:cNvSpPr/>
          <p:nvPr/>
        </p:nvSpPr>
        <p:spPr>
          <a:xfrm>
            <a:off x="2537781" y="1398136"/>
            <a:ext cx="77116" cy="524142"/>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2635999" y="1410055"/>
            <a:ext cx="268500" cy="8830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1743831"/>
      </p:ext>
    </p:extLst>
  </p:cSld>
  <p:clrMapOvr>
    <a:masterClrMapping/>
  </p:clrMapOvr>
  <mc:AlternateContent xmlns:mc="http://schemas.openxmlformats.org/markup-compatibility/2006" xmlns:p14="http://schemas.microsoft.com/office/powerpoint/2010/main">
    <mc:Choice Requires="p14">
      <p:transition spd="slow" p14:dur="1750" advClick="0" advTm="50500">
        <p:fade/>
        <p:sndAc>
          <p:stSnd>
            <p:snd r:embed="rId3" name="v2_Slide_22.wav"/>
          </p:stSnd>
        </p:sndAc>
      </p:transition>
    </mc:Choice>
    <mc:Fallback xmlns="">
      <p:transition spd="slow" advClick="0" advTm="50500">
        <p:fade/>
        <p:sndAc>
          <p:stSnd>
            <p:snd r:embed="rId8" name="v2_Slide_2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nodeType="withEffect">
                                  <p:stCondLst>
                                    <p:cond delay="15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EC5A047D-71E5-47B0-B04B-CBEAB36806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44" y="912178"/>
            <a:ext cx="3814316" cy="2617575"/>
          </a:xfrm>
          <a:prstGeom prst="rect">
            <a:avLst/>
          </a:prstGeom>
          <a:ln>
            <a:solidFill>
              <a:schemeClr val="tx1"/>
            </a:solidFill>
          </a:ln>
        </p:spPr>
      </p:pic>
      <p:pic>
        <p:nvPicPr>
          <p:cNvPr id="25" name="Picture 24">
            <a:extLst>
              <a:ext uri="{FF2B5EF4-FFF2-40B4-BE49-F238E27FC236}">
                <a16:creationId xmlns:a16="http://schemas.microsoft.com/office/drawing/2014/main" xmlns="" id="{D6E8AA25-B3C1-4C04-B8A3-350C8B784C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2437" y="917539"/>
            <a:ext cx="3814316" cy="2617575"/>
          </a:xfrm>
          <a:prstGeom prst="rect">
            <a:avLst/>
          </a:prstGeom>
          <a:ln>
            <a:solidFill>
              <a:schemeClr val="tx1"/>
            </a:solidFill>
          </a:ln>
        </p:spPr>
      </p:pic>
      <p:sp>
        <p:nvSpPr>
          <p:cNvPr id="19" name="Rectangle 18"/>
          <p:cNvSpPr/>
          <p:nvPr/>
        </p:nvSpPr>
        <p:spPr>
          <a:xfrm>
            <a:off x="0" y="3779685"/>
            <a:ext cx="9186353" cy="1363815"/>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 y="3616911"/>
            <a:ext cx="9186353" cy="31569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xmlns="" id="{6959E5B4-44E2-436E-B412-82877451863C}"/>
              </a:ext>
            </a:extLst>
          </p:cNvPr>
          <p:cNvSpPr txBox="1">
            <a:spLocks/>
          </p:cNvSpPr>
          <p:nvPr/>
        </p:nvSpPr>
        <p:spPr>
          <a:xfrm>
            <a:off x="0" y="3586236"/>
            <a:ext cx="9186353"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rPr>
              <a:t>Elements related to Options C &amp; D:</a:t>
            </a:r>
            <a:endParaRPr lang="en-US" sz="1600" dirty="0">
              <a:solidFill>
                <a:schemeClr val="bg1"/>
              </a:solidFill>
            </a:endParaRPr>
          </a:p>
        </p:txBody>
      </p:sp>
      <p:sp>
        <p:nvSpPr>
          <p:cNvPr id="11" name="Title 1">
            <a:extLst>
              <a:ext uri="{FF2B5EF4-FFF2-40B4-BE49-F238E27FC236}">
                <a16:creationId xmlns:a16="http://schemas.microsoft.com/office/drawing/2014/main" xmlns="" id="{F18B3293-03F6-428A-8AF0-8E1F00CE79D1}"/>
              </a:ext>
            </a:extLst>
          </p:cNvPr>
          <p:cNvSpPr txBox="1">
            <a:spLocks/>
          </p:cNvSpPr>
          <p:nvPr/>
        </p:nvSpPr>
        <p:spPr>
          <a:xfrm>
            <a:off x="4611068" y="129671"/>
            <a:ext cx="440959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500"/>
              </a:lnSpc>
            </a:pPr>
            <a:r>
              <a:rPr lang="en-US" sz="2400" dirty="0" smtClean="0">
                <a:solidFill>
                  <a:schemeClr val="bg1"/>
                </a:solidFill>
              </a:rPr>
              <a:t>Tolled Express Lanes </a:t>
            </a:r>
            <a:br>
              <a:rPr lang="en-US" sz="2400" dirty="0" smtClean="0">
                <a:solidFill>
                  <a:schemeClr val="bg1"/>
                </a:solidFill>
              </a:rPr>
            </a:br>
            <a:r>
              <a:rPr lang="en-US" sz="2400" dirty="0" smtClean="0">
                <a:solidFill>
                  <a:schemeClr val="bg1"/>
                </a:solidFill>
              </a:rPr>
              <a:t>Segments 2B &amp; 3A</a:t>
            </a:r>
            <a:endParaRPr lang="en-US" dirty="0">
              <a:solidFill>
                <a:schemeClr val="bg1"/>
              </a:solidFill>
            </a:endParaRPr>
          </a:p>
        </p:txBody>
      </p:sp>
      <p:sp>
        <p:nvSpPr>
          <p:cNvPr id="9" name="Title 1">
            <a:extLst>
              <a:ext uri="{FF2B5EF4-FFF2-40B4-BE49-F238E27FC236}">
                <a16:creationId xmlns:a16="http://schemas.microsoft.com/office/drawing/2014/main" xmlns="" id="{6959E5B4-44E2-436E-B412-82877451863C}"/>
              </a:ext>
            </a:extLst>
          </p:cNvPr>
          <p:cNvSpPr txBox="1">
            <a:spLocks/>
          </p:cNvSpPr>
          <p:nvPr/>
        </p:nvSpPr>
        <p:spPr>
          <a:xfrm>
            <a:off x="1424752" y="530135"/>
            <a:ext cx="3860800"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lumMod val="75000"/>
                  </a:schemeClr>
                </a:solidFill>
              </a:rPr>
              <a:t>I-275/I-4 - Downtown Interchange</a:t>
            </a:r>
          </a:p>
        </p:txBody>
      </p:sp>
      <p:sp>
        <p:nvSpPr>
          <p:cNvPr id="13" name="Oval 12">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FF99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8</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2" name="Title 1">
            <a:extLst>
              <a:ext uri="{FF2B5EF4-FFF2-40B4-BE49-F238E27FC236}">
                <a16:creationId xmlns:a16="http://schemas.microsoft.com/office/drawing/2014/main" xmlns="" id="{6959E5B4-44E2-436E-B412-82877451863C}"/>
              </a:ext>
            </a:extLst>
          </p:cNvPr>
          <p:cNvSpPr txBox="1">
            <a:spLocks/>
          </p:cNvSpPr>
          <p:nvPr/>
        </p:nvSpPr>
        <p:spPr>
          <a:xfrm>
            <a:off x="4697920" y="1977383"/>
            <a:ext cx="1769149" cy="652576"/>
          </a:xfrm>
          <a:prstGeom prst="rect">
            <a:avLst/>
          </a:prstGeom>
          <a:solidFill>
            <a:srgbClr val="33CC33"/>
          </a:solidFill>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200"/>
              </a:lnSpc>
            </a:pPr>
            <a:r>
              <a:rPr lang="en-US" sz="1150" dirty="0" smtClean="0">
                <a:solidFill>
                  <a:schemeClr val="bg1"/>
                </a:solidFill>
              </a:rPr>
              <a:t>The express lanes </a:t>
            </a:r>
            <a:br>
              <a:rPr lang="en-US" sz="1150" dirty="0" smtClean="0">
                <a:solidFill>
                  <a:schemeClr val="bg1"/>
                </a:solidFill>
              </a:rPr>
            </a:br>
            <a:r>
              <a:rPr lang="en-US" sz="1150" dirty="0" smtClean="0">
                <a:solidFill>
                  <a:schemeClr val="bg1"/>
                </a:solidFill>
              </a:rPr>
              <a:t>(shown in green) would be built to the </a:t>
            </a:r>
            <a:r>
              <a:rPr lang="en-US" sz="1150" u="sng" dirty="0" smtClean="0">
                <a:solidFill>
                  <a:schemeClr val="bg1"/>
                </a:solidFill>
              </a:rPr>
              <a:t>north and west </a:t>
            </a:r>
            <a:r>
              <a:rPr lang="en-US" sz="1150" dirty="0" smtClean="0">
                <a:solidFill>
                  <a:schemeClr val="bg1"/>
                </a:solidFill>
              </a:rPr>
              <a:t>of the existing lanes.</a:t>
            </a:r>
            <a:endParaRPr lang="en-US" sz="1150" dirty="0">
              <a:solidFill>
                <a:schemeClr val="bg1"/>
              </a:solidFill>
            </a:endParaRPr>
          </a:p>
        </p:txBody>
      </p:sp>
      <p:sp>
        <p:nvSpPr>
          <p:cNvPr id="14"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24</a:t>
            </a:fld>
            <a:endParaRPr lang="en-US" sz="1000" dirty="0"/>
          </a:p>
        </p:txBody>
      </p:sp>
      <p:sp>
        <p:nvSpPr>
          <p:cNvPr id="10" name="Title 1">
            <a:extLst>
              <a:ext uri="{FF2B5EF4-FFF2-40B4-BE49-F238E27FC236}">
                <a16:creationId xmlns:a16="http://schemas.microsoft.com/office/drawing/2014/main" xmlns="" id="{6959E5B4-44E2-436E-B412-82877451863C}"/>
              </a:ext>
            </a:extLst>
          </p:cNvPr>
          <p:cNvSpPr txBox="1">
            <a:spLocks/>
          </p:cNvSpPr>
          <p:nvPr/>
        </p:nvSpPr>
        <p:spPr>
          <a:xfrm>
            <a:off x="2615346" y="2458655"/>
            <a:ext cx="1816452" cy="652576"/>
          </a:xfrm>
          <a:prstGeom prst="rect">
            <a:avLst/>
          </a:prstGeom>
          <a:solidFill>
            <a:srgbClr val="33CC33"/>
          </a:solidFill>
        </p:spPr>
        <p:txBody>
          <a:bodyPr vert="horz" lIns="91440" tIns="45720" rIns="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1200"/>
              </a:lnSpc>
            </a:pPr>
            <a:r>
              <a:rPr lang="en-US" sz="1150" dirty="0" smtClean="0">
                <a:solidFill>
                  <a:schemeClr val="bg1"/>
                </a:solidFill>
              </a:rPr>
              <a:t>The express lanes </a:t>
            </a:r>
            <a:br>
              <a:rPr lang="en-US" sz="1150" dirty="0" smtClean="0">
                <a:solidFill>
                  <a:schemeClr val="bg1"/>
                </a:solidFill>
              </a:rPr>
            </a:br>
            <a:r>
              <a:rPr lang="en-US" sz="1150" dirty="0" smtClean="0">
                <a:solidFill>
                  <a:schemeClr val="bg1"/>
                </a:solidFill>
              </a:rPr>
              <a:t>(shown in green) would be built to the </a:t>
            </a:r>
            <a:r>
              <a:rPr lang="en-US" sz="1150" u="sng" dirty="0" smtClean="0">
                <a:solidFill>
                  <a:schemeClr val="bg1"/>
                </a:solidFill>
              </a:rPr>
              <a:t>south and east</a:t>
            </a:r>
            <a:r>
              <a:rPr lang="en-US" sz="1150" dirty="0" smtClean="0">
                <a:solidFill>
                  <a:schemeClr val="bg1"/>
                </a:solidFill>
              </a:rPr>
              <a:t> of the existing lanes.</a:t>
            </a:r>
            <a:endParaRPr lang="en-US" sz="1150" dirty="0">
              <a:solidFill>
                <a:schemeClr val="bg1"/>
              </a:solidFill>
            </a:endParaRPr>
          </a:p>
        </p:txBody>
      </p:sp>
      <p:sp>
        <p:nvSpPr>
          <p:cNvPr id="17" name="Title 1">
            <a:extLst>
              <a:ext uri="{FF2B5EF4-FFF2-40B4-BE49-F238E27FC236}">
                <a16:creationId xmlns:a16="http://schemas.microsoft.com/office/drawing/2014/main" xmlns="" id="{6959E5B4-44E2-436E-B412-82877451863C}"/>
              </a:ext>
            </a:extLst>
          </p:cNvPr>
          <p:cNvSpPr txBox="1">
            <a:spLocks/>
          </p:cNvSpPr>
          <p:nvPr/>
        </p:nvSpPr>
        <p:spPr>
          <a:xfrm>
            <a:off x="3031588" y="933383"/>
            <a:ext cx="1348949" cy="2100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500"/>
              </a:lnSpc>
            </a:pPr>
            <a:r>
              <a:rPr lang="en-US" sz="1300" b="1" dirty="0" smtClean="0">
                <a:solidFill>
                  <a:schemeClr val="accent6">
                    <a:lumMod val="75000"/>
                  </a:schemeClr>
                </a:solidFill>
                <a:effectLst>
                  <a:outerShdw blurRad="38100" dist="38100" dir="2700000" algn="tl">
                    <a:srgbClr val="000000">
                      <a:alpha val="43137"/>
                    </a:srgbClr>
                  </a:outerShdw>
                </a:effectLst>
              </a:rPr>
              <a:t>DRAFT 5/21/19</a:t>
            </a:r>
            <a:endParaRPr lang="en-US" sz="1300" b="1" dirty="0">
              <a:solidFill>
                <a:schemeClr val="accent6">
                  <a:lumMod val="75000"/>
                </a:schemeClr>
              </a:solidFill>
              <a:effectLst>
                <a:outerShdw blurRad="38100" dist="38100" dir="2700000" algn="tl">
                  <a:srgbClr val="000000">
                    <a:alpha val="43137"/>
                  </a:srgbClr>
                </a:outerShdw>
              </a:effectLst>
            </a:endParaRPr>
          </a:p>
        </p:txBody>
      </p:sp>
      <p:sp>
        <p:nvSpPr>
          <p:cNvPr id="18" name="Title 1">
            <a:extLst>
              <a:ext uri="{FF2B5EF4-FFF2-40B4-BE49-F238E27FC236}">
                <a16:creationId xmlns:a16="http://schemas.microsoft.com/office/drawing/2014/main" xmlns="" id="{6959E5B4-44E2-436E-B412-82877451863C}"/>
              </a:ext>
            </a:extLst>
          </p:cNvPr>
          <p:cNvSpPr txBox="1">
            <a:spLocks/>
          </p:cNvSpPr>
          <p:nvPr/>
        </p:nvSpPr>
        <p:spPr>
          <a:xfrm>
            <a:off x="7195626" y="941486"/>
            <a:ext cx="1379632" cy="19035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ts val="1500"/>
              </a:lnSpc>
            </a:pPr>
            <a:r>
              <a:rPr lang="en-US" sz="1300" b="1" dirty="0" smtClean="0">
                <a:solidFill>
                  <a:schemeClr val="accent6">
                    <a:lumMod val="75000"/>
                  </a:schemeClr>
                </a:solidFill>
                <a:effectLst>
                  <a:outerShdw blurRad="38100" dist="38100" dir="2700000" algn="tl">
                    <a:srgbClr val="000000">
                      <a:alpha val="43137"/>
                    </a:srgbClr>
                  </a:outerShdw>
                </a:effectLst>
              </a:rPr>
              <a:t>DRAFT 5/21/19</a:t>
            </a:r>
            <a:endParaRPr lang="en-US" sz="1300" b="1" dirty="0">
              <a:solidFill>
                <a:schemeClr val="accent6">
                  <a:lumMod val="75000"/>
                </a:schemeClr>
              </a:solidFill>
              <a:effectLst>
                <a:outerShdw blurRad="38100" dist="38100" dir="2700000" algn="tl">
                  <a:srgbClr val="000000">
                    <a:alpha val="43137"/>
                  </a:srgbClr>
                </a:outerShdw>
              </a:effectLst>
            </a:endParaRPr>
          </a:p>
        </p:txBody>
      </p:sp>
      <p:sp>
        <p:nvSpPr>
          <p:cNvPr id="27" name="TextBox 26"/>
          <p:cNvSpPr txBox="1"/>
          <p:nvPr/>
        </p:nvSpPr>
        <p:spPr>
          <a:xfrm>
            <a:off x="334737" y="3973966"/>
            <a:ext cx="2941869" cy="1131079"/>
          </a:xfrm>
          <a:prstGeom prst="rect">
            <a:avLst/>
          </a:prstGeom>
          <a:noFill/>
        </p:spPr>
        <p:txBody>
          <a:bodyPr wrap="square" rtlCol="0">
            <a:spAutoFit/>
          </a:bodyPr>
          <a:lstStyle/>
          <a:p>
            <a:pPr marL="177800" indent="-177800">
              <a:lnSpc>
                <a:spcPts val="1500"/>
              </a:lnSpc>
              <a:spcBef>
                <a:spcPts val="600"/>
              </a:spcBef>
              <a:buFont typeface="Arial" panose="020B0604020202020204" pitchFamily="34" charset="0"/>
              <a:buChar char="•"/>
            </a:pPr>
            <a:r>
              <a:rPr lang="en-US" sz="1500" dirty="0"/>
              <a:t>Adds 2 tolled express lanes </a:t>
            </a:r>
            <a:r>
              <a:rPr lang="en-US" sz="1500" dirty="0" smtClean="0"/>
              <a:t/>
            </a:r>
            <a:br>
              <a:rPr lang="en-US" sz="1500" dirty="0" smtClean="0"/>
            </a:br>
            <a:r>
              <a:rPr lang="en-US" sz="1500" dirty="0" smtClean="0"/>
              <a:t>in </a:t>
            </a:r>
            <a:r>
              <a:rPr lang="en-US" sz="1500" dirty="0"/>
              <a:t>each </a:t>
            </a:r>
            <a:r>
              <a:rPr lang="en-US" sz="1500" dirty="0" smtClean="0"/>
              <a:t>direction via a viaduct alongside the existing interstate</a:t>
            </a:r>
            <a:endParaRPr lang="en-US" sz="1500" dirty="0"/>
          </a:p>
          <a:p>
            <a:pPr marL="177800" indent="-177800">
              <a:lnSpc>
                <a:spcPts val="1500"/>
              </a:lnSpc>
              <a:spcBef>
                <a:spcPts val="600"/>
              </a:spcBef>
              <a:buFont typeface="Arial" panose="020B0604020202020204" pitchFamily="34" charset="0"/>
              <a:buChar char="•"/>
            </a:pPr>
            <a:r>
              <a:rPr lang="en-US" sz="1500" dirty="0" smtClean="0"/>
              <a:t>Smallest footprints </a:t>
            </a:r>
            <a:br>
              <a:rPr lang="en-US" sz="1500" dirty="0" smtClean="0"/>
            </a:br>
            <a:r>
              <a:rPr lang="en-US" sz="1500" dirty="0" smtClean="0"/>
              <a:t>(64-75 parcels)</a:t>
            </a:r>
            <a:endParaRPr lang="en-US" sz="1500" dirty="0"/>
          </a:p>
        </p:txBody>
      </p:sp>
      <p:sp>
        <p:nvSpPr>
          <p:cNvPr id="28" name="TextBox 27"/>
          <p:cNvSpPr txBox="1"/>
          <p:nvPr/>
        </p:nvSpPr>
        <p:spPr>
          <a:xfrm>
            <a:off x="3469902" y="3973962"/>
            <a:ext cx="2582650" cy="938719"/>
          </a:xfrm>
          <a:prstGeom prst="rect">
            <a:avLst/>
          </a:prstGeom>
          <a:noFill/>
        </p:spPr>
        <p:txBody>
          <a:bodyPr wrap="square" rtlCol="0">
            <a:spAutoFit/>
          </a:bodyPr>
          <a:lstStyle/>
          <a:p>
            <a:pPr marL="177800" indent="-177800">
              <a:lnSpc>
                <a:spcPts val="1500"/>
              </a:lnSpc>
              <a:spcBef>
                <a:spcPts val="600"/>
              </a:spcBef>
              <a:buFont typeface="Arial" panose="020B0604020202020204" pitchFamily="34" charset="0"/>
              <a:buChar char="•"/>
            </a:pPr>
            <a:r>
              <a:rPr lang="en-US" sz="1500" dirty="0" smtClean="0"/>
              <a:t>Fixes Southbound I-275 ramp to I-4</a:t>
            </a:r>
            <a:endParaRPr lang="en-US" sz="1500" dirty="0"/>
          </a:p>
          <a:p>
            <a:pPr marL="177800" indent="-177800">
              <a:lnSpc>
                <a:spcPts val="1500"/>
              </a:lnSpc>
              <a:spcBef>
                <a:spcPts val="600"/>
              </a:spcBef>
              <a:buFont typeface="Arial" panose="020B0604020202020204" pitchFamily="34" charset="0"/>
              <a:buChar char="•"/>
            </a:pPr>
            <a:r>
              <a:rPr lang="en-US" sz="1500" dirty="0" smtClean="0"/>
              <a:t>Does not fix other existing geometric issues</a:t>
            </a:r>
            <a:endParaRPr lang="en-US" sz="1500" dirty="0"/>
          </a:p>
        </p:txBody>
      </p:sp>
      <p:sp>
        <p:nvSpPr>
          <p:cNvPr id="29" name="TextBox 28"/>
          <p:cNvSpPr txBox="1"/>
          <p:nvPr/>
        </p:nvSpPr>
        <p:spPr>
          <a:xfrm>
            <a:off x="6135448" y="3973958"/>
            <a:ext cx="2877929" cy="938719"/>
          </a:xfrm>
          <a:prstGeom prst="rect">
            <a:avLst/>
          </a:prstGeom>
          <a:noFill/>
        </p:spPr>
        <p:txBody>
          <a:bodyPr wrap="square" rtlCol="0">
            <a:spAutoFit/>
          </a:bodyPr>
          <a:lstStyle/>
          <a:p>
            <a:pPr marL="177800" indent="-177800">
              <a:lnSpc>
                <a:spcPts val="1500"/>
              </a:lnSpc>
              <a:spcBef>
                <a:spcPts val="600"/>
              </a:spcBef>
              <a:buFont typeface="Arial" panose="020B0604020202020204" pitchFamily="34" charset="0"/>
              <a:buChar char="•"/>
            </a:pPr>
            <a:r>
              <a:rPr lang="en-US" sz="1500" dirty="0" smtClean="0"/>
              <a:t>Opportunities to retrofit underpasses</a:t>
            </a:r>
            <a:endParaRPr lang="en-US" sz="1500" dirty="0"/>
          </a:p>
          <a:p>
            <a:pPr marL="177800" indent="-177800">
              <a:lnSpc>
                <a:spcPts val="1500"/>
              </a:lnSpc>
              <a:spcBef>
                <a:spcPts val="600"/>
              </a:spcBef>
              <a:buFont typeface="Arial" panose="020B0604020202020204" pitchFamily="34" charset="0"/>
              <a:buChar char="•"/>
            </a:pPr>
            <a:r>
              <a:rPr lang="en-US" sz="1500" dirty="0" smtClean="0"/>
              <a:t>Fixed-guideway transit </a:t>
            </a:r>
            <a:br>
              <a:rPr lang="en-US" sz="1500" dirty="0" smtClean="0"/>
            </a:br>
            <a:r>
              <a:rPr lang="en-US" sz="1500" dirty="0" smtClean="0"/>
              <a:t>would be a challenge</a:t>
            </a:r>
            <a:endParaRPr lang="en-US" sz="1500" dirty="0"/>
          </a:p>
        </p:txBody>
      </p:sp>
      <p:sp>
        <p:nvSpPr>
          <p:cNvPr id="30" name="Oval 29">
            <a:extLst>
              <a:ext uri="{FF2B5EF4-FFF2-40B4-BE49-F238E27FC236}">
                <a16:creationId xmlns:a16="http://schemas.microsoft.com/office/drawing/2014/main" xmlns="" id="{C800A6F1-0CA2-46AD-9E7C-69629653CE04}"/>
              </a:ext>
            </a:extLst>
          </p:cNvPr>
          <p:cNvSpPr/>
          <p:nvPr/>
        </p:nvSpPr>
        <p:spPr>
          <a:xfrm>
            <a:off x="790281" y="40531"/>
            <a:ext cx="598990" cy="616638"/>
          </a:xfrm>
          <a:prstGeom prst="ellipse">
            <a:avLst/>
          </a:prstGeom>
          <a:solidFill>
            <a:srgbClr val="0066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5</a:t>
            </a:r>
            <a:endParaRPr lang="en-US" sz="3600" b="1" dirty="0">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1553087084"/>
      </p:ext>
    </p:extLst>
  </p:cSld>
  <p:clrMapOvr>
    <a:masterClrMapping/>
  </p:clrMapOvr>
  <mc:AlternateContent xmlns:mc="http://schemas.openxmlformats.org/markup-compatibility/2006" xmlns:p14="http://schemas.microsoft.com/office/powerpoint/2010/main">
    <mc:Choice Requires="p14">
      <p:transition spd="slow" p14:dur="1750" advClick="0" advTm="68200">
        <p:fade/>
        <p:sndAc>
          <p:stSnd>
            <p:snd r:embed="rId3" name="v3_Slide_24.wav"/>
          </p:stSnd>
        </p:sndAc>
      </p:transition>
    </mc:Choice>
    <mc:Fallback xmlns="">
      <p:transition spd="slow" advClick="0" advTm="68200">
        <p:fade/>
        <p:sndAc>
          <p:stSnd>
            <p:snd r:embed="rId8" name="v3_Slide_24.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24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250"/>
                                        <p:tgtEl>
                                          <p:spTgt spid="12"/>
                                        </p:tgtEl>
                                      </p:cBhvr>
                                    </p:animEffect>
                                  </p:childTnLst>
                                </p:cTn>
                              </p:par>
                            </p:childTnLst>
                          </p:cTn>
                        </p:par>
                        <p:par>
                          <p:cTn id="11" fill="hold">
                            <p:stCondLst>
                              <p:cond delay="25250"/>
                            </p:stCondLst>
                            <p:childTnLst>
                              <p:par>
                                <p:cTn id="12" presetID="10" presetClass="entr" presetSubtype="0" fill="hold" grpId="0" nodeType="afterEffect">
                                  <p:stCondLst>
                                    <p:cond delay="3675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par>
                                <p:cTn id="15" presetID="26" presetClass="emph" presetSubtype="0" fill="hold" grpId="0" nodeType="withEffect">
                                  <p:stCondLst>
                                    <p:cond delay="37000"/>
                                  </p:stCondLst>
                                  <p:childTnLst>
                                    <p:animEffect transition="out" filter="fade">
                                      <p:cBhvr>
                                        <p:cTn id="16" dur="750" tmFilter="0, 0; .2, .5; .8, .5; 1, 0"/>
                                        <p:tgtEl>
                                          <p:spTgt spid="13"/>
                                        </p:tgtEl>
                                      </p:cBhvr>
                                    </p:animEffect>
                                    <p:animScale>
                                      <p:cBhvr>
                                        <p:cTn id="17" dur="37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0"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descr="A close up of a map&#10;&#10;Description automatically generated">
            <a:extLst>
              <a:ext uri="{FF2B5EF4-FFF2-40B4-BE49-F238E27FC236}">
                <a16:creationId xmlns:a16="http://schemas.microsoft.com/office/drawing/2014/main" xmlns="" id="{A0E66F49-475A-6C4B-A6C1-224CB2A8E8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701" t="7217" r="-1" b="1940"/>
          <a:stretch/>
        </p:blipFill>
        <p:spPr>
          <a:xfrm>
            <a:off x="323367" y="508680"/>
            <a:ext cx="8506308" cy="4650574"/>
          </a:xfrm>
          <a:prstGeom prst="rect">
            <a:avLst/>
          </a:prstGeom>
        </p:spPr>
      </p:pic>
      <p:pic>
        <p:nvPicPr>
          <p:cNvPr id="19" name="Picture 2" descr="\\Vswes-fs\data\PROJECT\5157275\PD&amp;E FileCabinet\F.PublicInvolvement\F.16-SEIS 2nd Workshop Dec 2018\6_Presentation\DTI Materials from Claire &amp; Ron\TBNext Sections and SEIS map no numbers_Page_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74" t="6332" b="1865"/>
          <a:stretch/>
        </p:blipFill>
        <p:spPr bwMode="auto">
          <a:xfrm>
            <a:off x="-8843766" y="518547"/>
            <a:ext cx="8018003" cy="45217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D531B8F9-C476-4600-89F4-1C884DD3B5A3}"/>
              </a:ext>
            </a:extLst>
          </p:cNvPr>
          <p:cNvSpPr txBox="1"/>
          <p:nvPr/>
        </p:nvSpPr>
        <p:spPr>
          <a:xfrm>
            <a:off x="5206791" y="93546"/>
            <a:ext cx="3351152"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Tampa Bay Next Program</a:t>
            </a:r>
            <a:endParaRPr lang="en-US" sz="2200" b="1" dirty="0">
              <a:solidFill>
                <a:srgbClr val="FFFFFF"/>
              </a:solidFill>
              <a:latin typeface="Franklin Gothic Medium"/>
            </a:endParaRPr>
          </a:p>
        </p:txBody>
      </p:sp>
      <p:cxnSp>
        <p:nvCxnSpPr>
          <p:cNvPr id="6" name="Straight Connector 5"/>
          <p:cNvCxnSpPr/>
          <p:nvPr/>
        </p:nvCxnSpPr>
        <p:spPr>
          <a:xfrm flipV="1">
            <a:off x="760626" y="1643184"/>
            <a:ext cx="2714426" cy="160992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993101" y="1643184"/>
            <a:ext cx="995304" cy="160992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488203" y="1650121"/>
            <a:ext cx="1477526" cy="77960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2655743" y="2436669"/>
            <a:ext cx="819309" cy="8164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983576" y="2436670"/>
            <a:ext cx="995304" cy="264968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656650" y="3920867"/>
            <a:ext cx="2279426" cy="252444"/>
          </a:xfrm>
          <a:prstGeom prst="rect">
            <a:avLst/>
          </a:prstGeom>
          <a:noFill/>
          <a:ln w="12700">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a:endCxn id="40" idx="1"/>
          </p:cNvCxnSpPr>
          <p:nvPr/>
        </p:nvCxnSpPr>
        <p:spPr>
          <a:xfrm>
            <a:off x="3983576" y="4047089"/>
            <a:ext cx="1673074" cy="0"/>
          </a:xfrm>
          <a:prstGeom prst="straightConnector1">
            <a:avLst/>
          </a:prstGeom>
          <a:ln>
            <a:solidFill>
              <a:schemeClr val="accent5">
                <a:lumMod val="50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2" name="Content Placeholder 4" descr="A close up of a map&#10;&#10;Description generated with high confidence">
            <a:extLst>
              <a:ext uri="{FF2B5EF4-FFF2-40B4-BE49-F238E27FC236}">
                <a16:creationId xmlns:a16="http://schemas.microsoft.com/office/drawing/2014/main" xmlns="" id="{E99ADD46-013A-4069-AF6B-DA29A7883BD8}"/>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t="11578" b="2216"/>
          <a:stretch/>
        </p:blipFill>
        <p:spPr>
          <a:xfrm>
            <a:off x="788812" y="3268966"/>
            <a:ext cx="3166578" cy="1781200"/>
          </a:xfrm>
          <a:prstGeom prst="rect">
            <a:avLst/>
          </a:prstGeom>
          <a:ln w="28575" cap="sq">
            <a:solidFill>
              <a:schemeClr val="accent5">
                <a:lumMod val="50000"/>
              </a:schemeClr>
            </a:solidFill>
            <a:miter lim="800000"/>
          </a:ln>
          <a:effectLst>
            <a:outerShdw blurRad="57150" dist="50800" dir="2700000" algn="tl" rotWithShape="0">
              <a:srgbClr val="000000">
                <a:alpha val="40000"/>
              </a:srgbClr>
            </a:outerShdw>
          </a:effectLst>
        </p:spPr>
      </p:pic>
      <p:sp>
        <p:nvSpPr>
          <p:cNvPr id="13" name="Oval 12">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009999"/>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9</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14"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25</a:t>
            </a:fld>
            <a:endParaRPr lang="en-US" sz="1000" dirty="0"/>
          </a:p>
        </p:txBody>
      </p:sp>
    </p:spTree>
    <p:extLst>
      <p:ext uri="{BB962C8B-B14F-4D97-AF65-F5344CB8AC3E}">
        <p14:creationId xmlns:p14="http://schemas.microsoft.com/office/powerpoint/2010/main" val="401065195"/>
      </p:ext>
    </p:extLst>
  </p:cSld>
  <p:clrMapOvr>
    <a:masterClrMapping/>
  </p:clrMapOvr>
  <mc:AlternateContent xmlns:mc="http://schemas.openxmlformats.org/markup-compatibility/2006" xmlns:p14="http://schemas.microsoft.com/office/powerpoint/2010/main">
    <mc:Choice Requires="p14">
      <p:transition spd="slow" p14:dur="1750" advClick="0" advTm="28500">
        <p:fade/>
        <p:sndAc>
          <p:stSnd>
            <p:snd r:embed="rId3" name="v2_Slide_25.wav"/>
          </p:stSnd>
        </p:sndAc>
      </p:transition>
    </mc:Choice>
    <mc:Fallback xmlns="">
      <p:transition spd="slow" advClick="0" advTm="28500">
        <p:fade/>
        <p:sndAc>
          <p:stSnd>
            <p:snd r:embed="rId7" name="v2_Slide_25.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40EF5649-0228-40D2-999D-D6AB5EE55041}"/>
              </a:ext>
            </a:extLst>
          </p:cNvPr>
          <p:cNvSpPr txBox="1">
            <a:spLocks/>
          </p:cNvSpPr>
          <p:nvPr/>
        </p:nvSpPr>
        <p:spPr>
          <a:xfrm>
            <a:off x="5095875" y="108860"/>
            <a:ext cx="3412669"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solidFill>
                  <a:schemeClr val="bg1"/>
                </a:solidFill>
              </a:rPr>
              <a:t>Opportunities for Input</a:t>
            </a:r>
            <a:endParaRPr lang="en-US" dirty="0">
              <a:solidFill>
                <a:schemeClr val="bg1"/>
              </a:solidFill>
            </a:endParaRPr>
          </a:p>
        </p:txBody>
      </p:sp>
      <p:sp>
        <p:nvSpPr>
          <p:cNvPr id="6" name="TextBox 5"/>
          <p:cNvSpPr txBox="1"/>
          <p:nvPr/>
        </p:nvSpPr>
        <p:spPr>
          <a:xfrm>
            <a:off x="-1" y="786239"/>
            <a:ext cx="9144001" cy="464230"/>
          </a:xfrm>
          <a:prstGeom prst="rect">
            <a:avLst/>
          </a:prstGeom>
          <a:noFill/>
        </p:spPr>
        <p:txBody>
          <a:bodyPr wrap="square" rtlCol="0" anchor="t">
            <a:spAutoFit/>
          </a:bodyPr>
          <a:lstStyle/>
          <a:p>
            <a:pPr algn="ctr">
              <a:lnSpc>
                <a:spcPts val="2900"/>
              </a:lnSpc>
            </a:pPr>
            <a:r>
              <a:rPr lang="en-US" sz="2800" b="1" dirty="0">
                <a:solidFill>
                  <a:schemeClr val="accent4"/>
                </a:solidFill>
                <a:latin typeface="Franklin Gothic Medium"/>
              </a:rPr>
              <a:t>Ask Questions and Offer Comments</a:t>
            </a:r>
            <a:r>
              <a:rPr lang="en-US" sz="2400" b="1" dirty="0">
                <a:solidFill>
                  <a:srgbClr val="7030A0"/>
                </a:solidFill>
                <a:latin typeface="+mj-lt"/>
              </a:rPr>
              <a:t> </a:t>
            </a:r>
            <a:endParaRPr lang="en-US" sz="2400" dirty="0">
              <a:solidFill>
                <a:srgbClr val="7030A0"/>
              </a:solidFill>
            </a:endParaRPr>
          </a:p>
        </p:txBody>
      </p:sp>
      <p:pic>
        <p:nvPicPr>
          <p:cNvPr id="4098" name="Picture 2" descr="\\Vswes-fs\data\PROJECT\5157275\PD&amp;E FileCabinet\F.PublicInvolvement\F.14-SmallGroupMeetings\20180710_East_Tampa_Community_Revitalization_Partnership\Pictures\20180710_101417_1531248436741_resized.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783" t="14722" r="13332" b="7500"/>
          <a:stretch/>
        </p:blipFill>
        <p:spPr bwMode="auto">
          <a:xfrm>
            <a:off x="5334000" y="1266924"/>
            <a:ext cx="3219450" cy="226583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3" name="Picture 7" descr="\\Vswes-fs\data\PROJECT\5157275\PD&amp;E FileCabinet\F.PublicInvolvement\F.14-SmallGroupMeetings\20180918_Jackson_Heights_Neighborhood_Assoc\Pictures &amp; Audio\20180918_19145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913" t="16048" r="10725" b="14783"/>
          <a:stretch/>
        </p:blipFill>
        <p:spPr bwMode="auto">
          <a:xfrm>
            <a:off x="552449" y="1275940"/>
            <a:ext cx="3800475" cy="22568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1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4670"/>
          <a:stretch/>
        </p:blipFill>
        <p:spPr bwMode="auto">
          <a:xfrm>
            <a:off x="3031784" y="2460147"/>
            <a:ext cx="2868274" cy="183562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26</a:t>
            </a:fld>
            <a:endParaRPr lang="en-US" sz="1000" dirty="0"/>
          </a:p>
        </p:txBody>
      </p:sp>
    </p:spTree>
    <p:extLst>
      <p:ext uri="{BB962C8B-B14F-4D97-AF65-F5344CB8AC3E}">
        <p14:creationId xmlns:p14="http://schemas.microsoft.com/office/powerpoint/2010/main" val="4167975398"/>
      </p:ext>
    </p:extLst>
  </p:cSld>
  <p:clrMapOvr>
    <a:masterClrMapping/>
  </p:clrMapOvr>
  <mc:AlternateContent xmlns:mc="http://schemas.openxmlformats.org/markup-compatibility/2006" xmlns:p14="http://schemas.microsoft.com/office/powerpoint/2010/main">
    <mc:Choice Requires="p14">
      <p:transition spd="slow" p14:dur="1750" advClick="0" advTm="11500">
        <p:fade/>
        <p:sndAc>
          <p:stSnd>
            <p:snd r:embed="rId3" name="v2_Slide_26.wav"/>
          </p:stSnd>
        </p:sndAc>
      </p:transition>
    </mc:Choice>
    <mc:Fallback xmlns="">
      <p:transition spd="slow" advClick="0" advTm="11500">
        <p:fade/>
        <p:sndAc>
          <p:stSnd>
            <p:snd r:embed="rId7" name="v2_Slide_2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51281" y="332966"/>
            <a:ext cx="3499066" cy="45268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 xmlns:a16="http://schemas.microsoft.com/office/drawing/2014/main" id="{40EF5649-0228-40D2-999D-D6AB5EE55041}"/>
              </a:ext>
            </a:extLst>
          </p:cNvPr>
          <p:cNvSpPr txBox="1">
            <a:spLocks/>
          </p:cNvSpPr>
          <p:nvPr/>
        </p:nvSpPr>
        <p:spPr>
          <a:xfrm>
            <a:off x="3300338" y="10886"/>
            <a:ext cx="5658605" cy="3807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solidFill>
                  <a:schemeClr val="bg1"/>
                </a:solidFill>
              </a:rPr>
              <a:t>Opportunities for Input</a:t>
            </a:r>
            <a:endParaRPr lang="en-US" dirty="0">
              <a:solidFill>
                <a:schemeClr val="bg1"/>
              </a:solidFill>
            </a:endParaRPr>
          </a:p>
        </p:txBody>
      </p:sp>
      <p:sp>
        <p:nvSpPr>
          <p:cNvPr id="10" name="TextBox 9"/>
          <p:cNvSpPr txBox="1"/>
          <p:nvPr/>
        </p:nvSpPr>
        <p:spPr>
          <a:xfrm>
            <a:off x="3833740" y="1008845"/>
            <a:ext cx="5277602" cy="2423740"/>
          </a:xfrm>
          <a:prstGeom prst="rect">
            <a:avLst/>
          </a:prstGeom>
          <a:noFill/>
        </p:spPr>
        <p:txBody>
          <a:bodyPr wrap="square" rtlCol="0">
            <a:spAutoFit/>
          </a:bodyPr>
          <a:lstStyle/>
          <a:p>
            <a:r>
              <a:rPr lang="en-US" sz="2400" b="1" dirty="0">
                <a:solidFill>
                  <a:schemeClr val="accent4"/>
                </a:solidFill>
                <a:latin typeface="Franklin Gothic Medium"/>
              </a:rPr>
              <a:t>Multiple Ways to </a:t>
            </a:r>
            <a:br>
              <a:rPr lang="en-US" sz="2400" b="1" dirty="0">
                <a:solidFill>
                  <a:schemeClr val="accent4"/>
                </a:solidFill>
                <a:latin typeface="Franklin Gothic Medium"/>
              </a:rPr>
            </a:br>
            <a:r>
              <a:rPr lang="en-US" sz="2400" b="1" dirty="0">
                <a:solidFill>
                  <a:schemeClr val="accent4"/>
                </a:solidFill>
                <a:latin typeface="Franklin Gothic Medium"/>
              </a:rPr>
              <a:t>Provide Comments</a:t>
            </a:r>
          </a:p>
          <a:p>
            <a:pPr marL="228600" lvl="1" indent="-174625" defTabSz="347663">
              <a:spcBef>
                <a:spcPts val="300"/>
              </a:spcBef>
              <a:spcAft>
                <a:spcPts val="0"/>
              </a:spcAft>
              <a:buFont typeface="Arial" panose="020B0604020202020204" pitchFamily="34" charset="0"/>
              <a:buChar char="•"/>
            </a:pPr>
            <a:r>
              <a:rPr lang="en-US" dirty="0" smtClean="0">
                <a:solidFill>
                  <a:schemeClr val="tx1"/>
                </a:solidFill>
              </a:rPr>
              <a:t>Drop comment form in box</a:t>
            </a:r>
          </a:p>
          <a:p>
            <a:pPr marL="228600" lvl="1" indent="-174625" defTabSz="347663">
              <a:spcBef>
                <a:spcPts val="300"/>
              </a:spcBef>
              <a:buFont typeface="Arial" panose="020B0604020202020204" pitchFamily="34" charset="0"/>
              <a:buChar char="•"/>
            </a:pPr>
            <a:r>
              <a:rPr lang="en-US" dirty="0"/>
              <a:t>Comment form by mail or email</a:t>
            </a:r>
          </a:p>
          <a:p>
            <a:pPr marL="228600" lvl="1" indent="-174625" defTabSz="347663">
              <a:spcBef>
                <a:spcPts val="300"/>
              </a:spcBef>
              <a:spcAft>
                <a:spcPts val="0"/>
              </a:spcAft>
              <a:buFont typeface="Arial" panose="020B0604020202020204" pitchFamily="34" charset="0"/>
              <a:buChar char="•"/>
            </a:pPr>
            <a:r>
              <a:rPr lang="en-US" dirty="0" smtClean="0">
                <a:solidFill>
                  <a:schemeClr val="tx1"/>
                </a:solidFill>
              </a:rPr>
              <a:t>Submit a comment from the comments page </a:t>
            </a:r>
            <a:br>
              <a:rPr lang="en-US" dirty="0" smtClean="0">
                <a:solidFill>
                  <a:schemeClr val="tx1"/>
                </a:solidFill>
              </a:rPr>
            </a:br>
            <a:r>
              <a:rPr lang="en-US" dirty="0" smtClean="0">
                <a:solidFill>
                  <a:schemeClr val="tx1"/>
                </a:solidFill>
              </a:rPr>
              <a:t>on project website </a:t>
            </a:r>
            <a:r>
              <a:rPr lang="en-US" altLang="en-US" sz="2400" b="1" dirty="0">
                <a:solidFill>
                  <a:schemeClr val="accent4"/>
                </a:solidFill>
                <a:latin typeface="Franklin Gothic Medium"/>
              </a:rPr>
              <a:t>www.tampainterstatestudy.com</a:t>
            </a:r>
            <a:endParaRPr lang="en-US" sz="2400" b="1" dirty="0">
              <a:solidFill>
                <a:schemeClr val="accent4"/>
              </a:solidFill>
              <a:latin typeface="Franklin Gothic Medium"/>
            </a:endParaRPr>
          </a:p>
        </p:txBody>
      </p:sp>
      <p:pic>
        <p:nvPicPr>
          <p:cNvPr id="11" name="Picture 14" descr="IMG_0062"/>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colorTemperature colorTemp="8800"/>
                    </a14:imgEffect>
                    <a14:imgEffect>
                      <a14:saturation sat="33000"/>
                    </a14:imgEffect>
                  </a14:imgLayer>
                </a14:imgProps>
              </a:ext>
              <a:ext uri="{28A0092B-C50C-407E-A947-70E740481C1C}">
                <a14:useLocalDpi xmlns:a14="http://schemas.microsoft.com/office/drawing/2010/main"/>
              </a:ext>
            </a:extLst>
          </a:blip>
          <a:srcRect/>
          <a:stretch/>
        </p:blipFill>
        <p:spPr bwMode="auto">
          <a:xfrm>
            <a:off x="7356768" y="946955"/>
            <a:ext cx="1502218" cy="141068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2" name="Text Box 20"/>
          <p:cNvSpPr txBox="1">
            <a:spLocks noChangeArrowheads="1"/>
          </p:cNvSpPr>
          <p:nvPr/>
        </p:nvSpPr>
        <p:spPr bwMode="auto">
          <a:xfrm>
            <a:off x="3824215" y="3352056"/>
            <a:ext cx="5277602"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1800" dirty="0">
                <a:solidFill>
                  <a:srgbClr val="1C1C1C"/>
                </a:solidFill>
                <a:latin typeface="Calibri" panose="020F0502020204030204" pitchFamily="34" charset="0"/>
              </a:rPr>
              <a:t>Must be postmarked by </a:t>
            </a:r>
            <a:endParaRPr lang="en-US" altLang="en-US" sz="1800" dirty="0" smtClean="0">
              <a:solidFill>
                <a:srgbClr val="1C1C1C"/>
              </a:solidFill>
              <a:latin typeface="Calibri" panose="020F0502020204030204" pitchFamily="34" charset="0"/>
            </a:endParaRPr>
          </a:p>
          <a:p>
            <a:pPr algn="ctr">
              <a:lnSpc>
                <a:spcPts val="3000"/>
              </a:lnSpc>
              <a:spcBef>
                <a:spcPts val="0"/>
              </a:spcBef>
            </a:pPr>
            <a:r>
              <a:rPr lang="en-US" altLang="en-US" sz="2800" b="1" u="sng" dirty="0" smtClean="0">
                <a:solidFill>
                  <a:schemeClr val="accent4"/>
                </a:solidFill>
                <a:effectLst>
                  <a:outerShdw blurRad="38100" dist="38100" dir="2700000" algn="tl">
                    <a:srgbClr val="000000">
                      <a:alpha val="43137"/>
                    </a:srgbClr>
                  </a:outerShdw>
                </a:effectLst>
                <a:latin typeface="Calibri" panose="020F0502020204030204" pitchFamily="34" charset="0"/>
              </a:rPr>
              <a:t>June 6, 2019</a:t>
            </a:r>
            <a:r>
              <a:rPr lang="en-US" altLang="en-US" sz="2800" b="1" dirty="0" smtClean="0">
                <a:solidFill>
                  <a:schemeClr val="accent4"/>
                </a:solidFill>
                <a:effectLst>
                  <a:outerShdw blurRad="38100" dist="38100" dir="2700000" algn="tl">
                    <a:srgbClr val="000000">
                      <a:alpha val="43137"/>
                    </a:srgbClr>
                  </a:outerShdw>
                </a:effectLst>
                <a:latin typeface="Calibri" panose="020F0502020204030204" pitchFamily="34" charset="0"/>
              </a:rPr>
              <a:t> </a:t>
            </a:r>
          </a:p>
          <a:p>
            <a:pPr algn="ctr">
              <a:spcBef>
                <a:spcPts val="0"/>
              </a:spcBef>
            </a:pPr>
            <a:r>
              <a:rPr lang="en-US" altLang="en-US" sz="1800" dirty="0" smtClean="0">
                <a:solidFill>
                  <a:srgbClr val="1C1C1C"/>
                </a:solidFill>
                <a:latin typeface="Calibri" panose="020F0502020204030204" pitchFamily="34" charset="0"/>
              </a:rPr>
              <a:t>to </a:t>
            </a:r>
            <a:r>
              <a:rPr lang="en-US" altLang="en-US" sz="1800" dirty="0">
                <a:solidFill>
                  <a:srgbClr val="1C1C1C"/>
                </a:solidFill>
                <a:latin typeface="Calibri" panose="020F0502020204030204" pitchFamily="34" charset="0"/>
              </a:rPr>
              <a:t>become part of the </a:t>
            </a:r>
            <a:r>
              <a:rPr lang="en-US" altLang="en-US" sz="1800" dirty="0" smtClean="0">
                <a:solidFill>
                  <a:srgbClr val="1C1C1C"/>
                </a:solidFill>
                <a:latin typeface="Calibri" panose="020F0502020204030204" pitchFamily="34" charset="0"/>
              </a:rPr>
              <a:t>official public </a:t>
            </a:r>
            <a:r>
              <a:rPr lang="en-US" altLang="en-US" dirty="0" smtClean="0">
                <a:solidFill>
                  <a:srgbClr val="1C1C1C"/>
                </a:solidFill>
                <a:latin typeface="Calibri" panose="020F0502020204030204" pitchFamily="34" charset="0"/>
              </a:rPr>
              <a:t>workshop</a:t>
            </a:r>
            <a:r>
              <a:rPr lang="en-US" altLang="en-US" sz="1800" dirty="0" smtClean="0">
                <a:solidFill>
                  <a:srgbClr val="1C1C1C"/>
                </a:solidFill>
                <a:latin typeface="Calibri" panose="020F0502020204030204" pitchFamily="34" charset="0"/>
              </a:rPr>
              <a:t> record</a:t>
            </a:r>
            <a:endParaRPr lang="en-US" altLang="en-US" sz="1800" dirty="0">
              <a:solidFill>
                <a:srgbClr val="1C1C1C"/>
              </a:solidFill>
              <a:latin typeface="Calibri" panose="020F0502020204030204" pitchFamily="34" charset="0"/>
            </a:endParaRPr>
          </a:p>
        </p:txBody>
      </p:sp>
      <p:sp>
        <p:nvSpPr>
          <p:cNvPr id="14" name="TextBox 13"/>
          <p:cNvSpPr txBox="1"/>
          <p:nvPr/>
        </p:nvSpPr>
        <p:spPr>
          <a:xfrm rot="20887633">
            <a:off x="431842" y="2232336"/>
            <a:ext cx="3137943" cy="669627"/>
          </a:xfrm>
          <a:prstGeom prst="rect">
            <a:avLst/>
          </a:prstGeom>
          <a:solidFill>
            <a:schemeClr val="bg1"/>
          </a:solidFill>
          <a:ln w="38100">
            <a:solidFill>
              <a:schemeClr val="accent4"/>
            </a:solidFill>
          </a:ln>
        </p:spPr>
        <p:txBody>
          <a:bodyPr wrap="square" lIns="182880" tIns="91440" rIns="182880" bIns="91440" rtlCol="0" anchor="ctr" anchorCtr="0">
            <a:noAutofit/>
          </a:bodyPr>
          <a:lstStyle/>
          <a:p>
            <a:pPr>
              <a:lnSpc>
                <a:spcPts val="1200"/>
              </a:lnSpc>
            </a:pPr>
            <a:r>
              <a:rPr lang="en-US" sz="900" b="1" dirty="0" smtClean="0">
                <a:solidFill>
                  <a:schemeClr val="tx1"/>
                </a:solidFill>
              </a:rPr>
              <a:t>Florida Department of Transportation – District Seven</a:t>
            </a:r>
            <a:r>
              <a:rPr lang="en-US" sz="900" b="1" dirty="0">
                <a:solidFill>
                  <a:schemeClr val="tx1"/>
                </a:solidFill>
              </a:rPr>
              <a:t/>
            </a:r>
            <a:br>
              <a:rPr lang="en-US" sz="900" b="1" dirty="0">
                <a:solidFill>
                  <a:schemeClr val="tx1"/>
                </a:solidFill>
              </a:rPr>
            </a:br>
            <a:r>
              <a:rPr lang="en-US" sz="900" b="1" dirty="0">
                <a:solidFill>
                  <a:schemeClr val="tx1"/>
                </a:solidFill>
              </a:rPr>
              <a:t>11201 N. Malcolm McKinley </a:t>
            </a:r>
            <a:r>
              <a:rPr lang="en-US" sz="900" b="1" dirty="0" smtClean="0">
                <a:solidFill>
                  <a:schemeClr val="tx1"/>
                </a:solidFill>
              </a:rPr>
              <a:t>Drive, MS </a:t>
            </a:r>
            <a:r>
              <a:rPr lang="en-US" sz="900" b="1" dirty="0">
                <a:solidFill>
                  <a:schemeClr val="tx1"/>
                </a:solidFill>
              </a:rPr>
              <a:t>7-500</a:t>
            </a:r>
          </a:p>
          <a:p>
            <a:pPr>
              <a:lnSpc>
                <a:spcPts val="1200"/>
              </a:lnSpc>
            </a:pPr>
            <a:r>
              <a:rPr lang="en-US" sz="900" b="1" dirty="0">
                <a:solidFill>
                  <a:schemeClr val="tx1"/>
                </a:solidFill>
              </a:rPr>
              <a:t>Tampa, FL </a:t>
            </a:r>
            <a:r>
              <a:rPr lang="en-US" sz="900" b="1" dirty="0" smtClean="0">
                <a:solidFill>
                  <a:schemeClr val="tx1"/>
                </a:solidFill>
              </a:rPr>
              <a:t>33612</a:t>
            </a:r>
            <a:endParaRPr lang="en-US" sz="900" b="1" dirty="0">
              <a:solidFill>
                <a:schemeClr val="tx1"/>
              </a:solidFill>
            </a:endParaRPr>
          </a:p>
        </p:txBody>
      </p:sp>
      <p:sp>
        <p:nvSpPr>
          <p:cNvPr id="9"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27</a:t>
            </a:fld>
            <a:endParaRPr lang="en-US" sz="1000" dirty="0"/>
          </a:p>
        </p:txBody>
      </p:sp>
    </p:spTree>
    <p:extLst>
      <p:ext uri="{BB962C8B-B14F-4D97-AF65-F5344CB8AC3E}">
        <p14:creationId xmlns:p14="http://schemas.microsoft.com/office/powerpoint/2010/main" val="1697384401"/>
      </p:ext>
    </p:extLst>
  </p:cSld>
  <p:clrMapOvr>
    <a:masterClrMapping/>
  </p:clrMapOvr>
  <mc:AlternateContent xmlns:mc="http://schemas.openxmlformats.org/markup-compatibility/2006" xmlns:p14="http://schemas.microsoft.com/office/powerpoint/2010/main">
    <mc:Choice Requires="p14">
      <p:transition spd="slow" p14:dur="1750" advClick="0" advTm="18000">
        <p:fade/>
        <p:sndAc>
          <p:stSnd>
            <p:snd r:embed="rId3" name="v2_Slide_27.wav"/>
          </p:stSnd>
        </p:sndAc>
      </p:transition>
    </mc:Choice>
    <mc:Fallback xmlns="">
      <p:transition spd="slow" advClick="0" advTm="18000">
        <p:fade/>
        <p:sndAc>
          <p:stSnd>
            <p:snd r:embed="rId7" name="v2_Slide_2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250"/>
                                        <p:tgtEl>
                                          <p:spTgt spid="10">
                                            <p:txEl>
                                              <p:pRg st="0" end="0"/>
                                            </p:txEl>
                                          </p:spTgt>
                                        </p:tgtEl>
                                      </p:cBhvr>
                                    </p:animEffect>
                                  </p:childTnLst>
                                </p:cTn>
                              </p:par>
                              <p:par>
                                <p:cTn id="8" presetID="10" presetClass="entr" presetSubtype="0" fill="hold" nodeType="withEffect">
                                  <p:stCondLst>
                                    <p:cond delay="1375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1750"/>
                                        <p:tgtEl>
                                          <p:spTgt spid="10">
                                            <p:txEl>
                                              <p:pRg st="1" end="1"/>
                                            </p:txEl>
                                          </p:spTgt>
                                        </p:tgtEl>
                                      </p:cBhvr>
                                    </p:animEffect>
                                  </p:childTnLst>
                                </p:cTn>
                              </p:par>
                              <p:par>
                                <p:cTn id="11" presetID="10" presetClass="entr" presetSubtype="0" fill="hold" nodeType="withEffect">
                                  <p:stCondLst>
                                    <p:cond delay="13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750"/>
                                        <p:tgtEl>
                                          <p:spTgt spid="11"/>
                                        </p:tgtEl>
                                      </p:cBhvr>
                                    </p:animEffect>
                                  </p:childTnLst>
                                </p:cTn>
                              </p:par>
                              <p:par>
                                <p:cTn id="14" presetID="10" presetClass="entr" presetSubtype="0" fill="hold" nodeType="withEffect">
                                  <p:stCondLst>
                                    <p:cond delay="2350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1750"/>
                                        <p:tgtEl>
                                          <p:spTgt spid="10">
                                            <p:txEl>
                                              <p:pRg st="3" end="3"/>
                                            </p:txEl>
                                          </p:spTgt>
                                        </p:tgtEl>
                                      </p:cBhvr>
                                    </p:animEffect>
                                  </p:childTnLst>
                                </p:cTn>
                              </p:par>
                              <p:par>
                                <p:cTn id="17" presetID="10" presetClass="entr" presetSubtype="0" fill="hold" nodeType="withEffect">
                                  <p:stCondLst>
                                    <p:cond delay="1775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750"/>
                                        <p:tgtEl>
                                          <p:spTgt spid="10">
                                            <p:txEl>
                                              <p:pRg st="2" end="2"/>
                                            </p:txEl>
                                          </p:spTgt>
                                        </p:tgtEl>
                                      </p:cBhvr>
                                    </p:animEffect>
                                  </p:childTnLst>
                                </p:cTn>
                              </p:par>
                              <p:par>
                                <p:cTn id="20" presetID="53" presetClass="entr" presetSubtype="16" fill="hold" grpId="0" nodeType="withEffect">
                                  <p:stCondLst>
                                    <p:cond delay="190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2000" fill="hold"/>
                                        <p:tgtEl>
                                          <p:spTgt spid="14"/>
                                        </p:tgtEl>
                                        <p:attrNameLst>
                                          <p:attrName>ppt_w</p:attrName>
                                        </p:attrNameLst>
                                      </p:cBhvr>
                                      <p:tavLst>
                                        <p:tav tm="0">
                                          <p:val>
                                            <p:fltVal val="0"/>
                                          </p:val>
                                        </p:tav>
                                        <p:tav tm="100000">
                                          <p:val>
                                            <p:strVal val="#ppt_w"/>
                                          </p:val>
                                        </p:tav>
                                      </p:tavLst>
                                    </p:anim>
                                    <p:anim calcmode="lin" valueType="num">
                                      <p:cBhvr>
                                        <p:cTn id="23" dur="2000" fill="hold"/>
                                        <p:tgtEl>
                                          <p:spTgt spid="14"/>
                                        </p:tgtEl>
                                        <p:attrNameLst>
                                          <p:attrName>ppt_h</p:attrName>
                                        </p:attrNameLst>
                                      </p:cBhvr>
                                      <p:tavLst>
                                        <p:tav tm="0">
                                          <p:val>
                                            <p:fltVal val="0"/>
                                          </p:val>
                                        </p:tav>
                                        <p:tav tm="100000">
                                          <p:val>
                                            <p:strVal val="#ppt_h"/>
                                          </p:val>
                                        </p:tav>
                                      </p:tavLst>
                                    </p:anim>
                                    <p:animEffect transition="in" filter="fade">
                                      <p:cBhvr>
                                        <p:cTn id="24" dur="2000"/>
                                        <p:tgtEl>
                                          <p:spTgt spid="14"/>
                                        </p:tgtEl>
                                      </p:cBhvr>
                                    </p:animEffect>
                                  </p:childTnLst>
                                </p:cTn>
                              </p:par>
                              <p:par>
                                <p:cTn id="25" presetID="10" presetClass="entr" presetSubtype="0" fill="hold" grpId="0" nodeType="withEffect">
                                  <p:stCondLst>
                                    <p:cond delay="377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50"/>
                                        <p:tgtEl>
                                          <p:spTgt spid="12"/>
                                        </p:tgtEl>
                                      </p:cBhvr>
                                    </p:animEffect>
                                  </p:childTnLst>
                                </p:cTn>
                              </p:par>
                              <p:par>
                                <p:cTn id="28" presetID="16" presetClass="entr" presetSubtype="21" fill="hold" nodeType="withEffect">
                                  <p:stCondLst>
                                    <p:cond delay="2900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arn(inVertical)">
                                      <p:cBhvr>
                                        <p:cTn id="30" dur="1500"/>
                                        <p:tgtEl>
                                          <p:spTgt spid="12">
                                            <p:txEl>
                                              <p:pRg st="0" end="0"/>
                                            </p:txEl>
                                          </p:spTgt>
                                        </p:tgtEl>
                                      </p:cBhvr>
                                    </p:animEffect>
                                  </p:childTnLst>
                                </p:cTn>
                              </p:par>
                              <p:par>
                                <p:cTn id="31" presetID="16" presetClass="entr" presetSubtype="21" fill="hold" nodeType="withEffect">
                                  <p:stCondLst>
                                    <p:cond delay="2900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barn(inVertical)">
                                      <p:cBhvr>
                                        <p:cTn id="33" dur="1500"/>
                                        <p:tgtEl>
                                          <p:spTgt spid="12">
                                            <p:txEl>
                                              <p:pRg st="1" end="1"/>
                                            </p:txEl>
                                          </p:spTgt>
                                        </p:tgtEl>
                                      </p:cBhvr>
                                    </p:animEffect>
                                  </p:childTnLst>
                                </p:cTn>
                              </p:par>
                              <p:par>
                                <p:cTn id="34" presetID="16" presetClass="entr" presetSubtype="21" fill="hold" nodeType="withEffect">
                                  <p:stCondLst>
                                    <p:cond delay="2900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barn(inVertical)">
                                      <p:cBhvr>
                                        <p:cTn id="36" dur="1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74913" y="3239030"/>
            <a:ext cx="7772400" cy="10215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cap="all">
                <a:solidFill>
                  <a:schemeClr val="tx2">
                    <a:lumMod val="50000"/>
                  </a:schemeClr>
                </a:solidFill>
                <a:latin typeface="+mj-lt"/>
                <a:ea typeface="+mj-ea"/>
                <a:cs typeface="+mj-cs"/>
              </a:defRPr>
            </a:lvl1pPr>
          </a:lstStyle>
          <a:p>
            <a:endParaRPr lang="en-US" sz="3600" cap="none" dirty="0">
              <a:solidFill>
                <a:srgbClr val="1F497D">
                  <a:lumMod val="50000"/>
                </a:srgbClr>
              </a:solidFill>
            </a:endParaRPr>
          </a:p>
        </p:txBody>
      </p:sp>
      <p:sp>
        <p:nvSpPr>
          <p:cNvPr id="4" name="Rectangle 3"/>
          <p:cNvSpPr/>
          <p:nvPr/>
        </p:nvSpPr>
        <p:spPr>
          <a:xfrm>
            <a:off x="674913" y="2518701"/>
            <a:ext cx="3677631" cy="1077218"/>
          </a:xfrm>
          <a:prstGeom prst="rect">
            <a:avLst/>
          </a:prstGeom>
        </p:spPr>
        <p:txBody>
          <a:bodyPr wrap="square">
            <a:spAutoFit/>
          </a:bodyPr>
          <a:lstStyle/>
          <a:p>
            <a:endParaRPr lang="en-US" sz="3200" dirty="0">
              <a:solidFill>
                <a:srgbClr val="000000"/>
              </a:solidFill>
              <a:latin typeface="Source Sans Pro Semibold" panose="020B0603030403020204" pitchFamily="34" charset="0"/>
            </a:endParaRPr>
          </a:p>
          <a:p>
            <a:endParaRPr lang="en-US" sz="3200" dirty="0">
              <a:solidFill>
                <a:prstClr val="black"/>
              </a:solidFill>
              <a:latin typeface="Source Sans Pro Semibold" panose="020B0603030403020204" pitchFamily="34" charset="0"/>
            </a:endParaRPr>
          </a:p>
        </p:txBody>
      </p:sp>
      <p:sp>
        <p:nvSpPr>
          <p:cNvPr id="3" name="TextBox 2"/>
          <p:cNvSpPr txBox="1"/>
          <p:nvPr/>
        </p:nvSpPr>
        <p:spPr>
          <a:xfrm>
            <a:off x="0" y="982879"/>
            <a:ext cx="9156700" cy="584775"/>
          </a:xfrm>
          <a:prstGeom prst="rect">
            <a:avLst/>
          </a:prstGeom>
          <a:noFill/>
        </p:spPr>
        <p:txBody>
          <a:bodyPr wrap="square" rtlCol="0">
            <a:spAutoFit/>
          </a:bodyPr>
          <a:lstStyle/>
          <a:p>
            <a:pPr algn="ctr"/>
            <a:r>
              <a:rPr lang="en-US" sz="3200" b="1" dirty="0">
                <a:solidFill>
                  <a:schemeClr val="accent4"/>
                </a:solidFill>
                <a:latin typeface="+mj-lt"/>
              </a:rPr>
              <a:t>Thank </a:t>
            </a:r>
            <a:r>
              <a:rPr lang="en-US" sz="3200" b="1" dirty="0" smtClean="0">
                <a:solidFill>
                  <a:schemeClr val="accent4"/>
                </a:solidFill>
                <a:latin typeface="+mj-lt"/>
              </a:rPr>
              <a:t>you</a:t>
            </a:r>
            <a:r>
              <a:rPr lang="en-US" sz="3200" b="1" dirty="0">
                <a:solidFill>
                  <a:schemeClr val="accent4"/>
                </a:solidFill>
                <a:latin typeface="+mj-lt"/>
              </a:rPr>
              <a:t> </a:t>
            </a:r>
            <a:r>
              <a:rPr lang="en-US" sz="3200" b="1" dirty="0" smtClean="0">
                <a:solidFill>
                  <a:schemeClr val="accent4"/>
                </a:solidFill>
                <a:latin typeface="+mj-lt"/>
              </a:rPr>
              <a:t>for Participating!</a:t>
            </a:r>
            <a:endParaRPr lang="en-US" sz="3200" b="1" dirty="0">
              <a:solidFill>
                <a:schemeClr val="accent4"/>
              </a:solidFill>
              <a:latin typeface="+mj-lt"/>
            </a:endParaRPr>
          </a:p>
        </p:txBody>
      </p:sp>
      <p:sp>
        <p:nvSpPr>
          <p:cNvPr id="9" name="TextBox 8"/>
          <p:cNvSpPr txBox="1"/>
          <p:nvPr/>
        </p:nvSpPr>
        <p:spPr>
          <a:xfrm>
            <a:off x="0" y="3197690"/>
            <a:ext cx="9156700" cy="759182"/>
          </a:xfrm>
          <a:prstGeom prst="rect">
            <a:avLst/>
          </a:prstGeom>
          <a:noFill/>
        </p:spPr>
        <p:txBody>
          <a:bodyPr wrap="square" rtlCol="0">
            <a:spAutoFit/>
          </a:bodyPr>
          <a:lstStyle/>
          <a:p>
            <a:pPr algn="ctr">
              <a:lnSpc>
                <a:spcPts val="2600"/>
              </a:lnSpc>
            </a:pPr>
            <a:r>
              <a:rPr lang="en-US" sz="2300" dirty="0" smtClean="0"/>
              <a:t>Also feel free to visit </a:t>
            </a:r>
            <a:r>
              <a:rPr lang="en-US" sz="2400" dirty="0" smtClean="0">
                <a:latin typeface="+mj-lt"/>
              </a:rPr>
              <a:t/>
            </a:r>
            <a:br>
              <a:rPr lang="en-US" sz="2400" dirty="0" smtClean="0">
                <a:latin typeface="+mj-lt"/>
              </a:rPr>
            </a:br>
            <a:r>
              <a:rPr lang="en-US" sz="2400" b="1" dirty="0" smtClean="0">
                <a:latin typeface="+mj-lt"/>
              </a:rPr>
              <a:t>www.tampaInterstatestudy.com</a:t>
            </a:r>
            <a:endParaRPr lang="en-US" sz="2400" b="1" dirty="0">
              <a:latin typeface="+mj-lt"/>
            </a:endParaRPr>
          </a:p>
        </p:txBody>
      </p:sp>
      <p:sp>
        <p:nvSpPr>
          <p:cNvPr id="10"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28</a:t>
            </a:fld>
            <a:endParaRPr lang="en-US" sz="1000" dirty="0"/>
          </a:p>
        </p:txBody>
      </p:sp>
      <p:sp>
        <p:nvSpPr>
          <p:cNvPr id="11" name="TextBox 10"/>
          <p:cNvSpPr txBox="1"/>
          <p:nvPr/>
        </p:nvSpPr>
        <p:spPr>
          <a:xfrm>
            <a:off x="-17237" y="1568680"/>
            <a:ext cx="9156700" cy="369332"/>
          </a:xfrm>
          <a:prstGeom prst="rect">
            <a:avLst/>
          </a:prstGeom>
          <a:noFill/>
        </p:spPr>
        <p:txBody>
          <a:bodyPr wrap="square" rtlCol="0">
            <a:spAutoFit/>
          </a:bodyPr>
          <a:lstStyle/>
          <a:p>
            <a:pPr algn="ctr"/>
            <a:r>
              <a:rPr lang="en-US" dirty="0" smtClean="0">
                <a:latin typeface="+mj-lt"/>
              </a:rPr>
              <a:t>For Additional Information Please Contact: </a:t>
            </a:r>
            <a:endParaRPr lang="en-US" sz="2050" b="1" dirty="0">
              <a:latin typeface="+mj-lt"/>
            </a:endParaRPr>
          </a:p>
        </p:txBody>
      </p:sp>
      <p:pic>
        <p:nvPicPr>
          <p:cNvPr id="3075" name="Picture 3" descr="F:\MARKETING\Graphics\Logos\FDOT Logos\FDOT_Logo_colo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128" y="1930743"/>
            <a:ext cx="1990510" cy="9952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653" y="4088138"/>
            <a:ext cx="9156700" cy="353943"/>
          </a:xfrm>
          <a:prstGeom prst="rect">
            <a:avLst/>
          </a:prstGeom>
          <a:noFill/>
        </p:spPr>
        <p:txBody>
          <a:bodyPr wrap="square" rtlCol="0">
            <a:spAutoFit/>
          </a:bodyPr>
          <a:lstStyle/>
          <a:p>
            <a:pPr algn="ctr">
              <a:spcBef>
                <a:spcPts val="500"/>
              </a:spcBef>
            </a:pPr>
            <a:r>
              <a:rPr lang="en-US" sz="1700" dirty="0" smtClean="0"/>
              <a:t>For more information on adjacent projects refer to: </a:t>
            </a:r>
            <a:r>
              <a:rPr lang="en-US" sz="1700" b="1" dirty="0" smtClean="0"/>
              <a:t>www.TampaBayNext.com</a:t>
            </a:r>
            <a:endParaRPr lang="en-US" sz="1700" b="1" dirty="0"/>
          </a:p>
        </p:txBody>
      </p:sp>
    </p:spTree>
    <p:extLst>
      <p:ext uri="{BB962C8B-B14F-4D97-AF65-F5344CB8AC3E}">
        <p14:creationId xmlns:p14="http://schemas.microsoft.com/office/powerpoint/2010/main" val="2855537425"/>
      </p:ext>
    </p:extLst>
  </p:cSld>
  <p:clrMapOvr>
    <a:masterClrMapping/>
  </p:clrMapOvr>
  <mc:AlternateContent xmlns:mc="http://schemas.openxmlformats.org/markup-compatibility/2006" xmlns:p14="http://schemas.microsoft.com/office/powerpoint/2010/main">
    <mc:Choice Requires="p14">
      <p:transition spd="slow" p14:dur="1750" advClick="0" advTm="16250">
        <p:fade/>
        <p:sndAc>
          <p:stSnd>
            <p:snd r:embed="rId3" name="v2_Slide_28.wav"/>
          </p:stSnd>
        </p:sndAc>
      </p:transition>
    </mc:Choice>
    <mc:Fallback xmlns="">
      <p:transition spd="slow" advClick="0" advTm="16250">
        <p:fade/>
        <p:sndAc>
          <p:stSnd>
            <p:snd r:embed="rId5" name="v2_Slide_28.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75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514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3667" name="Rectangle 3"/>
          <p:cNvSpPr>
            <a:spLocks noChangeArrowheads="1"/>
          </p:cNvSpPr>
          <p:nvPr/>
        </p:nvSpPr>
        <p:spPr bwMode="auto">
          <a:xfrm>
            <a:off x="838200" y="51435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a:t>
            </a:r>
            <a:r>
              <a:rPr lang="en-US" altLang="en-US" sz="4400" dirty="0" smtClean="0">
                <a:solidFill>
                  <a:schemeClr val="bg1"/>
                </a:solidFill>
                <a:latin typeface="Placard Condensed" pitchFamily="34" charset="0"/>
              </a:rPr>
              <a:t>on the 4</a:t>
            </a:r>
            <a:r>
              <a:rPr lang="en-US" altLang="en-US" sz="4400" baseline="30000" dirty="0" smtClean="0">
                <a:solidFill>
                  <a:schemeClr val="bg1"/>
                </a:solidFill>
                <a:latin typeface="Placard Condensed" pitchFamily="34" charset="0"/>
              </a:rPr>
              <a:t>th</a:t>
            </a:r>
            <a:r>
              <a:rPr lang="en-US" altLang="en-US" sz="4400" dirty="0" smtClean="0">
                <a:solidFill>
                  <a:schemeClr val="bg1"/>
                </a:solidFill>
                <a:latin typeface="Placard Condensed" pitchFamily="34" charset="0"/>
              </a:rPr>
              <a:t> Floor and </a:t>
            </a:r>
            <a:r>
              <a:rPr lang="en-US" altLang="en-US" sz="4400" dirty="0">
                <a:solidFill>
                  <a:schemeClr val="bg1"/>
                </a:solidFill>
                <a:latin typeface="Placard Condensed" pitchFamily="34" charset="0"/>
              </a:rPr>
              <a:t>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113668" name="Rectangle 4"/>
          <p:cNvSpPr>
            <a:spLocks noChangeArrowheads="1"/>
          </p:cNvSpPr>
          <p:nvPr/>
        </p:nvSpPr>
        <p:spPr bwMode="auto">
          <a:xfrm>
            <a:off x="-1" y="2905125"/>
            <a:ext cx="914400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6000" b="1" dirty="0" smtClean="0">
                <a:solidFill>
                  <a:schemeClr val="bg1"/>
                </a:solidFill>
                <a:latin typeface="Placard Condensed" pitchFamily="34" charset="0"/>
              </a:rPr>
              <a:t>The video </a:t>
            </a:r>
            <a:r>
              <a:rPr lang="en-US" altLang="en-US" sz="6000" b="1" dirty="0">
                <a:solidFill>
                  <a:schemeClr val="bg1"/>
                </a:solidFill>
                <a:latin typeface="Placard Condensed" pitchFamily="34" charset="0"/>
              </a:rPr>
              <a:t>will </a:t>
            </a:r>
            <a:r>
              <a:rPr lang="en-US" altLang="en-US" sz="6000" b="1" dirty="0" smtClean="0">
                <a:solidFill>
                  <a:schemeClr val="bg1"/>
                </a:solidFill>
                <a:latin typeface="Placard Condensed" pitchFamily="34" charset="0"/>
              </a:rPr>
              <a:t>repeat </a:t>
            </a:r>
            <a:br>
              <a:rPr lang="en-US" altLang="en-US" sz="6000" b="1" dirty="0" smtClean="0">
                <a:solidFill>
                  <a:schemeClr val="bg1"/>
                </a:solidFill>
                <a:latin typeface="Placard Condensed" pitchFamily="34" charset="0"/>
              </a:rPr>
            </a:br>
            <a:r>
              <a:rPr lang="en-US" altLang="en-US" sz="6000" b="1" dirty="0" smtClean="0">
                <a:solidFill>
                  <a:schemeClr val="bg1"/>
                </a:solidFill>
                <a:latin typeface="Placard Condensed" pitchFamily="34" charset="0"/>
              </a:rPr>
              <a:t>in  </a:t>
            </a:r>
            <a:r>
              <a:rPr lang="en-US" altLang="en-US" sz="6000" b="1" dirty="0" smtClean="0">
                <a:solidFill>
                  <a:srgbClr val="FFFF00"/>
                </a:solidFill>
                <a:latin typeface="Placard Condensed" pitchFamily="34" charset="0"/>
              </a:rPr>
              <a:t>1</a:t>
            </a:r>
            <a:r>
              <a:rPr lang="en-US" altLang="en-US" sz="6000" b="1" dirty="0" smtClean="0">
                <a:solidFill>
                  <a:schemeClr val="bg1"/>
                </a:solidFill>
                <a:latin typeface="Placard Condensed" pitchFamily="34" charset="0"/>
              </a:rPr>
              <a:t>  minute</a:t>
            </a:r>
            <a:endParaRPr lang="en-US" altLang="en-US" sz="6000" b="1" dirty="0">
              <a:solidFill>
                <a:schemeClr val="bg1"/>
              </a:solidFill>
              <a:latin typeface="Placard Condensed" pitchFamily="34" charset="0"/>
            </a:endParaRPr>
          </a:p>
        </p:txBody>
      </p:sp>
    </p:spTree>
    <p:extLst>
      <p:ext uri="{BB962C8B-B14F-4D97-AF65-F5344CB8AC3E}">
        <p14:creationId xmlns:p14="http://schemas.microsoft.com/office/powerpoint/2010/main" val="2704837617"/>
      </p:ext>
    </p:extLst>
  </p:cSld>
  <p:clrMapOvr>
    <a:masterClrMapping/>
  </p:clrMapOvr>
  <mc:AlternateContent xmlns:mc="http://schemas.openxmlformats.org/markup-compatibility/2006" xmlns:p14="http://schemas.microsoft.com/office/powerpoint/2010/main">
    <mc:Choice Requires="p14">
      <p:transition spd="med" p14:dur="700" advClick="0" advTm="31000">
        <p:fade/>
      </p:transition>
    </mc:Choice>
    <mc:Fallback xmlns="">
      <p:transition spd="med" advClick="0" advTm="31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1277EBF-9FEE-49A3-A04B-FF5A6A87C696}"/>
              </a:ext>
            </a:extLst>
          </p:cNvPr>
          <p:cNvSpPr txBox="1"/>
          <p:nvPr/>
        </p:nvSpPr>
        <p:spPr>
          <a:xfrm>
            <a:off x="1184008" y="495658"/>
            <a:ext cx="5673992" cy="3990836"/>
          </a:xfrm>
          <a:prstGeom prst="rect">
            <a:avLst/>
          </a:prstGeom>
          <a:noFill/>
        </p:spPr>
        <p:txBody>
          <a:bodyPr wrap="square" rtlCol="0" anchor="t">
            <a:spAutoFit/>
          </a:bodyPr>
          <a:lstStyle/>
          <a:p>
            <a:pPr>
              <a:spcBef>
                <a:spcPts val="1050"/>
              </a:spcBef>
            </a:pPr>
            <a:r>
              <a:rPr lang="en-US" sz="2000" dirty="0" smtClean="0">
                <a:latin typeface="Franklin Gothic Medium"/>
              </a:rPr>
              <a:t>Study Introduction - TIS History</a:t>
            </a:r>
            <a:endParaRPr lang="en-US" sz="2000" dirty="0"/>
          </a:p>
          <a:p>
            <a:pPr>
              <a:spcBef>
                <a:spcPts val="1050"/>
              </a:spcBef>
            </a:pPr>
            <a:r>
              <a:rPr lang="en-US" sz="2000" dirty="0" smtClean="0">
                <a:latin typeface="Franklin Gothic Medium"/>
              </a:rPr>
              <a:t>TIS </a:t>
            </a:r>
            <a:r>
              <a:rPr lang="en-US" sz="2000" dirty="0" err="1" smtClean="0">
                <a:latin typeface="Franklin Gothic Medium"/>
              </a:rPr>
              <a:t>SEIS</a:t>
            </a:r>
            <a:r>
              <a:rPr lang="en-US" sz="2000" dirty="0" smtClean="0">
                <a:latin typeface="Franklin Gothic Medium"/>
              </a:rPr>
              <a:t> Overview</a:t>
            </a:r>
            <a:endParaRPr lang="en-US" sz="2000" dirty="0">
              <a:latin typeface="Franklin Gothic Medium"/>
            </a:endParaRPr>
          </a:p>
          <a:p>
            <a:pPr>
              <a:spcBef>
                <a:spcPts val="1050"/>
              </a:spcBef>
            </a:pPr>
            <a:r>
              <a:rPr lang="en-US" sz="2000" dirty="0" smtClean="0">
                <a:latin typeface="Franklin Gothic Medium"/>
              </a:rPr>
              <a:t>What Problems Are We Trying to Solve?</a:t>
            </a:r>
            <a:endParaRPr lang="en-US" sz="2000" dirty="0">
              <a:latin typeface="Franklin Gothic Medium"/>
            </a:endParaRPr>
          </a:p>
          <a:p>
            <a:pPr>
              <a:spcBef>
                <a:spcPts val="1050"/>
              </a:spcBef>
            </a:pPr>
            <a:r>
              <a:rPr lang="en-US" sz="2000" dirty="0" smtClean="0">
                <a:latin typeface="Franklin Gothic Medium"/>
              </a:rPr>
              <a:t>Preliminary Study Findings</a:t>
            </a:r>
            <a:endParaRPr lang="en-US" sz="2000" dirty="0">
              <a:latin typeface="Franklin Gothic Medium"/>
            </a:endParaRPr>
          </a:p>
          <a:p>
            <a:pPr>
              <a:spcBef>
                <a:spcPts val="1050"/>
              </a:spcBef>
            </a:pPr>
            <a:r>
              <a:rPr lang="en-US" sz="2000" dirty="0" smtClean="0">
                <a:latin typeface="Franklin Gothic Medium"/>
              </a:rPr>
              <a:t>Photo Simulations and 3D Visualizations</a:t>
            </a:r>
            <a:endParaRPr lang="en-US" sz="2000" dirty="0">
              <a:latin typeface="Franklin Gothic Medium"/>
            </a:endParaRPr>
          </a:p>
          <a:p>
            <a:pPr>
              <a:spcBef>
                <a:spcPts val="1050"/>
              </a:spcBef>
            </a:pPr>
            <a:r>
              <a:rPr lang="en-US" sz="2000" dirty="0" smtClean="0">
                <a:latin typeface="Franklin Gothic Medium"/>
              </a:rPr>
              <a:t>Opportunities for Connectivity and Transit</a:t>
            </a:r>
          </a:p>
          <a:p>
            <a:pPr>
              <a:spcBef>
                <a:spcPts val="1050"/>
              </a:spcBef>
            </a:pPr>
            <a:r>
              <a:rPr lang="en-US" sz="2000" dirty="0">
                <a:latin typeface="Franklin Gothic Medium"/>
              </a:rPr>
              <a:t>Northwest Expressway Concept </a:t>
            </a:r>
            <a:r>
              <a:rPr lang="en-US" sz="2000" dirty="0" smtClean="0">
                <a:latin typeface="Franklin Gothic Medium"/>
              </a:rPr>
              <a:t>Plans</a:t>
            </a:r>
          </a:p>
          <a:p>
            <a:pPr>
              <a:spcBef>
                <a:spcPts val="1050"/>
              </a:spcBef>
            </a:pPr>
            <a:r>
              <a:rPr lang="en-US" sz="2000" dirty="0" smtClean="0">
                <a:latin typeface="Franklin Gothic Medium"/>
              </a:rPr>
              <a:t>TIS </a:t>
            </a:r>
            <a:r>
              <a:rPr lang="en-US" sz="2000" dirty="0" err="1" smtClean="0">
                <a:latin typeface="Franklin Gothic Medium"/>
              </a:rPr>
              <a:t>SEIS</a:t>
            </a:r>
            <a:r>
              <a:rPr lang="en-US" sz="2000" dirty="0" smtClean="0">
                <a:latin typeface="Franklin Gothic Medium"/>
              </a:rPr>
              <a:t> Concept </a:t>
            </a:r>
            <a:r>
              <a:rPr lang="en-US" sz="2000" dirty="0">
                <a:latin typeface="Franklin Gothic Medium"/>
              </a:rPr>
              <a:t>Plans </a:t>
            </a:r>
            <a:endParaRPr lang="en-US" sz="2000" dirty="0" smtClean="0">
              <a:latin typeface="Franklin Gothic Medium"/>
            </a:endParaRPr>
          </a:p>
          <a:p>
            <a:pPr>
              <a:spcBef>
                <a:spcPts val="1050"/>
              </a:spcBef>
            </a:pPr>
            <a:r>
              <a:rPr lang="en-US" sz="2000" dirty="0" smtClean="0">
                <a:latin typeface="Franklin Gothic Medium"/>
              </a:rPr>
              <a:t>Tampa Bay Next Program and Adjacent Projects</a:t>
            </a:r>
            <a:endParaRPr lang="en-US" sz="2000" dirty="0">
              <a:latin typeface="Franklin Gothic Medium"/>
            </a:endParaRPr>
          </a:p>
        </p:txBody>
      </p:sp>
      <p:sp>
        <p:nvSpPr>
          <p:cNvPr id="7" name="Oval 6">
            <a:extLst>
              <a:ext uri="{FF2B5EF4-FFF2-40B4-BE49-F238E27FC236}">
                <a16:creationId xmlns:a16="http://schemas.microsoft.com/office/drawing/2014/main" xmlns="" id="{19993945-50E0-4D41-9E9D-F144DAF3F9B2}"/>
              </a:ext>
            </a:extLst>
          </p:cNvPr>
          <p:cNvSpPr/>
          <p:nvPr/>
        </p:nvSpPr>
        <p:spPr>
          <a:xfrm>
            <a:off x="808938" y="530369"/>
            <a:ext cx="320984" cy="330441"/>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200" b="1" dirty="0">
                <a:effectLst>
                  <a:outerShdw blurRad="38100" dist="38100" dir="2700000" algn="tl">
                    <a:srgbClr val="000000">
                      <a:alpha val="43137"/>
                    </a:srgbClr>
                  </a:outerShdw>
                </a:effectLst>
                <a:latin typeface="Agency FB" panose="020B0503020202020204" pitchFamily="34" charset="0"/>
              </a:rPr>
              <a:t>1</a:t>
            </a:r>
          </a:p>
        </p:txBody>
      </p:sp>
      <p:sp>
        <p:nvSpPr>
          <p:cNvPr id="8" name="Oval 7">
            <a:extLst>
              <a:ext uri="{FF2B5EF4-FFF2-40B4-BE49-F238E27FC236}">
                <a16:creationId xmlns:a16="http://schemas.microsoft.com/office/drawing/2014/main" xmlns="" id="{0465C947-0F49-4EBE-A2CA-482DF734CDAE}"/>
              </a:ext>
            </a:extLst>
          </p:cNvPr>
          <p:cNvSpPr/>
          <p:nvPr/>
        </p:nvSpPr>
        <p:spPr>
          <a:xfrm>
            <a:off x="808938" y="977072"/>
            <a:ext cx="320984" cy="330441"/>
          </a:xfrm>
          <a:prstGeom prst="ellipse">
            <a:avLst/>
          </a:prstGeom>
          <a:solidFill>
            <a:srgbClr val="CC99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200" b="1" dirty="0">
                <a:effectLst>
                  <a:outerShdw blurRad="38100" dist="38100" dir="2700000" algn="tl">
                    <a:srgbClr val="000000">
                      <a:alpha val="43137"/>
                    </a:srgbClr>
                  </a:outerShdw>
                </a:effectLst>
                <a:latin typeface="Agency FB" panose="020B0503020202020204" pitchFamily="34" charset="0"/>
              </a:rPr>
              <a:t>2</a:t>
            </a:r>
          </a:p>
        </p:txBody>
      </p:sp>
      <p:sp>
        <p:nvSpPr>
          <p:cNvPr id="9" name="Oval 8">
            <a:extLst>
              <a:ext uri="{FF2B5EF4-FFF2-40B4-BE49-F238E27FC236}">
                <a16:creationId xmlns:a16="http://schemas.microsoft.com/office/drawing/2014/main" xmlns="" id="{9134BE38-9302-478B-A47A-F0CF69355EE4}"/>
              </a:ext>
            </a:extLst>
          </p:cNvPr>
          <p:cNvSpPr/>
          <p:nvPr/>
        </p:nvSpPr>
        <p:spPr>
          <a:xfrm>
            <a:off x="808938" y="1428185"/>
            <a:ext cx="320984" cy="330441"/>
          </a:xfrm>
          <a:prstGeom prst="ellipse">
            <a:avLst/>
          </a:prstGeom>
          <a:solidFill>
            <a:schemeClr val="tx2"/>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200" b="1" dirty="0">
                <a:solidFill>
                  <a:schemeClr val="bg1"/>
                </a:solidFill>
                <a:effectLst>
                  <a:outerShdw blurRad="38100" dist="38100" dir="2700000" algn="tl">
                    <a:srgbClr val="000000">
                      <a:alpha val="43137"/>
                    </a:srgbClr>
                  </a:outerShdw>
                </a:effectLst>
                <a:latin typeface="Agency FB" panose="020B0503020202020204" pitchFamily="34" charset="0"/>
              </a:rPr>
              <a:t>3</a:t>
            </a:r>
          </a:p>
        </p:txBody>
      </p:sp>
      <p:sp>
        <p:nvSpPr>
          <p:cNvPr id="10" name="Oval 9">
            <a:extLst>
              <a:ext uri="{FF2B5EF4-FFF2-40B4-BE49-F238E27FC236}">
                <a16:creationId xmlns:a16="http://schemas.microsoft.com/office/drawing/2014/main" xmlns="" id="{B771A5C5-64AC-4CAE-8396-2A550F952972}"/>
              </a:ext>
            </a:extLst>
          </p:cNvPr>
          <p:cNvSpPr/>
          <p:nvPr/>
        </p:nvSpPr>
        <p:spPr>
          <a:xfrm>
            <a:off x="808938" y="1874889"/>
            <a:ext cx="320984" cy="330441"/>
          </a:xfrm>
          <a:prstGeom prst="ellipse">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a:solidFill>
                  <a:schemeClr val="bg1"/>
                </a:solidFill>
                <a:effectLst>
                  <a:outerShdw blurRad="38100" dist="38100" dir="2700000" algn="tl">
                    <a:srgbClr val="000000">
                      <a:alpha val="43137"/>
                    </a:srgbClr>
                  </a:outerShdw>
                </a:effectLst>
                <a:latin typeface="Agency FB" panose="020B0503020202020204" pitchFamily="34" charset="0"/>
              </a:rPr>
              <a:t>4</a:t>
            </a:r>
          </a:p>
        </p:txBody>
      </p:sp>
      <p:sp>
        <p:nvSpPr>
          <p:cNvPr id="11" name="Oval 10">
            <a:extLst>
              <a:ext uri="{FF2B5EF4-FFF2-40B4-BE49-F238E27FC236}">
                <a16:creationId xmlns:a16="http://schemas.microsoft.com/office/drawing/2014/main" xmlns="" id="{02823AAA-2D49-4FEC-9A68-9A15623486AC}"/>
              </a:ext>
            </a:extLst>
          </p:cNvPr>
          <p:cNvSpPr/>
          <p:nvPr/>
        </p:nvSpPr>
        <p:spPr>
          <a:xfrm>
            <a:off x="808938" y="2315732"/>
            <a:ext cx="320984" cy="330441"/>
          </a:xfrm>
          <a:prstGeom prst="ellipse">
            <a:avLst/>
          </a:prstGeom>
          <a:solidFill>
            <a:srgbClr val="00666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a:solidFill>
                  <a:schemeClr val="bg1"/>
                </a:solidFill>
                <a:effectLst>
                  <a:outerShdw blurRad="38100" dist="38100" dir="2700000" algn="tl">
                    <a:srgbClr val="000000">
                      <a:alpha val="43137"/>
                    </a:srgbClr>
                  </a:outerShdw>
                </a:effectLst>
                <a:latin typeface="Agency FB" panose="020B0503020202020204" pitchFamily="34" charset="0"/>
              </a:rPr>
              <a:t>5</a:t>
            </a:r>
          </a:p>
        </p:txBody>
      </p:sp>
      <p:sp>
        <p:nvSpPr>
          <p:cNvPr id="13" name="Oval 12">
            <a:extLst>
              <a:ext uri="{FF2B5EF4-FFF2-40B4-BE49-F238E27FC236}">
                <a16:creationId xmlns:a16="http://schemas.microsoft.com/office/drawing/2014/main" xmlns="" id="{02823AAA-2D49-4FEC-9A68-9A15623486AC}"/>
              </a:ext>
            </a:extLst>
          </p:cNvPr>
          <p:cNvSpPr/>
          <p:nvPr/>
        </p:nvSpPr>
        <p:spPr>
          <a:xfrm>
            <a:off x="808932" y="2772944"/>
            <a:ext cx="320984" cy="330441"/>
          </a:xfrm>
          <a:prstGeom prst="ellipse">
            <a:avLst/>
          </a:prstGeom>
          <a:solidFill>
            <a:srgbClr val="996633"/>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latin typeface="Agency FB" panose="020B0503020202020204" pitchFamily="34" charset="0"/>
              </a:rPr>
              <a:t>6</a:t>
            </a:r>
            <a:endParaRPr lang="en-US" sz="22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14" name="Oval 13">
            <a:extLst>
              <a:ext uri="{FF2B5EF4-FFF2-40B4-BE49-F238E27FC236}">
                <a16:creationId xmlns:a16="http://schemas.microsoft.com/office/drawing/2014/main" xmlns="" id="{02823AAA-2D49-4FEC-9A68-9A15623486AC}"/>
              </a:ext>
            </a:extLst>
          </p:cNvPr>
          <p:cNvSpPr/>
          <p:nvPr/>
        </p:nvSpPr>
        <p:spPr>
          <a:xfrm>
            <a:off x="808926" y="3655827"/>
            <a:ext cx="320984" cy="330441"/>
          </a:xfrm>
          <a:prstGeom prst="ellipse">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latin typeface="Agency FB" panose="020B0503020202020204" pitchFamily="34" charset="0"/>
              </a:rPr>
              <a:t>8</a:t>
            </a:r>
            <a:endParaRPr lang="en-US" sz="22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15" name="Oval 14">
            <a:extLst>
              <a:ext uri="{FF2B5EF4-FFF2-40B4-BE49-F238E27FC236}">
                <a16:creationId xmlns:a16="http://schemas.microsoft.com/office/drawing/2014/main" xmlns="" id="{02823AAA-2D49-4FEC-9A68-9A15623486AC}"/>
              </a:ext>
            </a:extLst>
          </p:cNvPr>
          <p:cNvSpPr/>
          <p:nvPr/>
        </p:nvSpPr>
        <p:spPr>
          <a:xfrm>
            <a:off x="808920" y="3223817"/>
            <a:ext cx="320984" cy="330441"/>
          </a:xfrm>
          <a:prstGeom prst="ellipse">
            <a:avLst/>
          </a:prstGeom>
          <a:solidFill>
            <a:srgbClr val="33CC33"/>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latin typeface="Agency FB" panose="020B0503020202020204" pitchFamily="34" charset="0"/>
              </a:rPr>
              <a:t>7</a:t>
            </a:r>
            <a:endParaRPr lang="en-US" sz="22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16" name="Oval 15">
            <a:extLst>
              <a:ext uri="{FF2B5EF4-FFF2-40B4-BE49-F238E27FC236}">
                <a16:creationId xmlns:a16="http://schemas.microsoft.com/office/drawing/2014/main" xmlns="" id="{02823AAA-2D49-4FEC-9A68-9A15623486AC}"/>
              </a:ext>
            </a:extLst>
          </p:cNvPr>
          <p:cNvSpPr/>
          <p:nvPr/>
        </p:nvSpPr>
        <p:spPr>
          <a:xfrm>
            <a:off x="808914" y="4085311"/>
            <a:ext cx="320984" cy="330441"/>
          </a:xfrm>
          <a:prstGeom prst="ellipse">
            <a:avLst/>
          </a:prstGeom>
          <a:solidFill>
            <a:srgbClr val="0099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00" b="1" dirty="0" smtClean="0">
                <a:solidFill>
                  <a:schemeClr val="bg1"/>
                </a:solidFill>
                <a:effectLst>
                  <a:outerShdw blurRad="38100" dist="38100" dir="2700000" algn="tl">
                    <a:srgbClr val="000000">
                      <a:alpha val="43137"/>
                    </a:srgbClr>
                  </a:outerShdw>
                </a:effectLst>
                <a:latin typeface="Agency FB" panose="020B0503020202020204" pitchFamily="34" charset="0"/>
              </a:rPr>
              <a:t>9</a:t>
            </a:r>
            <a:endParaRPr lang="en-US" sz="2100" b="1"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
        <p:nvSpPr>
          <p:cNvPr id="17" name="TextBox 16">
            <a:extLst>
              <a:ext uri="{FF2B5EF4-FFF2-40B4-BE49-F238E27FC236}">
                <a16:creationId xmlns:a16="http://schemas.microsoft.com/office/drawing/2014/main" xmlns="" id="{D531B8F9-C476-4600-89F4-1C884DD3B5A3}"/>
              </a:ext>
            </a:extLst>
          </p:cNvPr>
          <p:cNvSpPr txBox="1"/>
          <p:nvPr/>
        </p:nvSpPr>
        <p:spPr>
          <a:xfrm>
            <a:off x="5635187" y="93546"/>
            <a:ext cx="2922755"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Workshop Zones</a:t>
            </a:r>
            <a:endParaRPr lang="en-US" sz="2200" b="1" dirty="0">
              <a:solidFill>
                <a:srgbClr val="FFFFFF"/>
              </a:solidFill>
              <a:latin typeface="Franklin Gothic Medium"/>
            </a:endParaRPr>
          </a:p>
        </p:txBody>
      </p:sp>
      <p:sp>
        <p:nvSpPr>
          <p:cNvPr id="18"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3</a:t>
            </a:fld>
            <a:endParaRPr lang="en-US" sz="1000" dirty="0"/>
          </a:p>
        </p:txBody>
      </p:sp>
      <p:grpSp>
        <p:nvGrpSpPr>
          <p:cNvPr id="3" name="Group 2"/>
          <p:cNvGrpSpPr/>
          <p:nvPr/>
        </p:nvGrpSpPr>
        <p:grpSpPr>
          <a:xfrm>
            <a:off x="123542" y="557613"/>
            <a:ext cx="630942" cy="3856070"/>
            <a:chOff x="123542" y="557613"/>
            <a:chExt cx="630942" cy="3856070"/>
          </a:xfrm>
        </p:grpSpPr>
        <p:sp>
          <p:nvSpPr>
            <p:cNvPr id="19" name="TextBox 18">
              <a:extLst>
                <a:ext uri="{FF2B5EF4-FFF2-40B4-BE49-F238E27FC236}">
                  <a16:creationId xmlns:a16="http://schemas.microsoft.com/office/drawing/2014/main" xmlns="" id="{D531B8F9-C476-4600-89F4-1C884DD3B5A3}"/>
                </a:ext>
              </a:extLst>
            </p:cNvPr>
            <p:cNvSpPr txBox="1"/>
            <p:nvPr/>
          </p:nvSpPr>
          <p:spPr>
            <a:xfrm rot="16200000">
              <a:off x="-365555" y="2170177"/>
              <a:ext cx="1609136" cy="630942"/>
            </a:xfrm>
            <a:prstGeom prst="rect">
              <a:avLst/>
            </a:prstGeom>
            <a:noFill/>
          </p:spPr>
          <p:txBody>
            <a:bodyPr wrap="square" rtlCol="0" anchor="t">
              <a:spAutoFit/>
            </a:bodyPr>
            <a:lstStyle/>
            <a:p>
              <a:pPr algn="ctr"/>
              <a:r>
                <a:rPr lang="en-US" sz="3500" b="1" dirty="0" smtClean="0">
                  <a:solidFill>
                    <a:schemeClr val="accent4"/>
                  </a:solidFill>
                  <a:latin typeface="Franklin Gothic Medium"/>
                </a:rPr>
                <a:t>ZONES</a:t>
              </a:r>
              <a:endParaRPr lang="en-US" sz="3500" b="1" dirty="0">
                <a:solidFill>
                  <a:schemeClr val="accent4"/>
                </a:solidFill>
                <a:latin typeface="Franklin Gothic Medium"/>
              </a:endParaRPr>
            </a:p>
          </p:txBody>
        </p:sp>
        <p:sp>
          <p:nvSpPr>
            <p:cNvPr id="2" name="Right Arrow 1"/>
            <p:cNvSpPr/>
            <p:nvPr/>
          </p:nvSpPr>
          <p:spPr>
            <a:xfrm rot="5400000">
              <a:off x="-112104" y="3670206"/>
              <a:ext cx="1123467" cy="363488"/>
            </a:xfrm>
            <a:prstGeom prst="right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rot="16200000">
              <a:off x="-112104" y="937603"/>
              <a:ext cx="1123467" cy="363488"/>
            </a:xfrm>
            <a:prstGeom prst="rightArrow">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6341648"/>
      </p:ext>
    </p:extLst>
  </p:cSld>
  <p:clrMapOvr>
    <a:masterClrMapping/>
  </p:clrMapOvr>
  <p:transition spd="slow" advClick="0" advTm="33000">
    <p:fade/>
    <p:sndAc>
      <p:stSnd>
        <p:snd r:embed="rId3" name="v2_Slide_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11750"/>
                                  </p:stCondLst>
                                  <p:childTnLst>
                                    <p:animClr clrSpc="rgb" dir="cw">
                                      <p:cBhvr override="childStyle">
                                        <p:cTn id="6" dur="1000" autoRev="1" fill="remove"/>
                                        <p:tgtEl>
                                          <p:spTgt spid="7"/>
                                        </p:tgtEl>
                                        <p:attrNameLst>
                                          <p:attrName>style.color</p:attrName>
                                        </p:attrNameLst>
                                      </p:cBhvr>
                                      <p:to>
                                        <a:schemeClr val="bg1"/>
                                      </p:to>
                                    </p:animClr>
                                    <p:animClr clrSpc="rgb" dir="cw">
                                      <p:cBhvr>
                                        <p:cTn id="7" dur="1000" autoRev="1" fill="remove"/>
                                        <p:tgtEl>
                                          <p:spTgt spid="7"/>
                                        </p:tgtEl>
                                        <p:attrNameLst>
                                          <p:attrName>fillcolor</p:attrName>
                                        </p:attrNameLst>
                                      </p:cBhvr>
                                      <p:to>
                                        <a:schemeClr val="bg1"/>
                                      </p:to>
                                    </p:animClr>
                                    <p:set>
                                      <p:cBhvr>
                                        <p:cTn id="8" dur="1000" autoRev="1" fill="remove"/>
                                        <p:tgtEl>
                                          <p:spTgt spid="7"/>
                                        </p:tgtEl>
                                        <p:attrNameLst>
                                          <p:attrName>fill.type</p:attrName>
                                        </p:attrNameLst>
                                      </p:cBhvr>
                                      <p:to>
                                        <p:strVal val="solid"/>
                                      </p:to>
                                    </p:set>
                                    <p:set>
                                      <p:cBhvr>
                                        <p:cTn id="9" dur="1000" autoRev="1" fill="remove"/>
                                        <p:tgtEl>
                                          <p:spTgt spid="7"/>
                                        </p:tgtEl>
                                        <p:attrNameLst>
                                          <p:attrName>fill.on</p:attrName>
                                        </p:attrNameLst>
                                      </p:cBhvr>
                                      <p:to>
                                        <p:strVal val="true"/>
                                      </p:to>
                                    </p:set>
                                  </p:childTnLst>
                                </p:cTn>
                              </p:par>
                              <p:par>
                                <p:cTn id="10" presetID="27" presetClass="emph" presetSubtype="0" fill="remove" grpId="0" nodeType="withEffect">
                                  <p:stCondLst>
                                    <p:cond delay="11750"/>
                                  </p:stCondLst>
                                  <p:childTnLst>
                                    <p:animClr clrSpc="rgb" dir="cw">
                                      <p:cBhvr override="childStyle">
                                        <p:cTn id="11" dur="1000" autoRev="1" fill="remove"/>
                                        <p:tgtEl>
                                          <p:spTgt spid="8"/>
                                        </p:tgtEl>
                                        <p:attrNameLst>
                                          <p:attrName>style.color</p:attrName>
                                        </p:attrNameLst>
                                      </p:cBhvr>
                                      <p:to>
                                        <a:schemeClr val="bg1"/>
                                      </p:to>
                                    </p:animClr>
                                    <p:animClr clrSpc="rgb" dir="cw">
                                      <p:cBhvr>
                                        <p:cTn id="12" dur="1000" autoRev="1" fill="remove"/>
                                        <p:tgtEl>
                                          <p:spTgt spid="8"/>
                                        </p:tgtEl>
                                        <p:attrNameLst>
                                          <p:attrName>fillcolor</p:attrName>
                                        </p:attrNameLst>
                                      </p:cBhvr>
                                      <p:to>
                                        <a:schemeClr val="bg1"/>
                                      </p:to>
                                    </p:animClr>
                                    <p:set>
                                      <p:cBhvr>
                                        <p:cTn id="13" dur="1000" autoRev="1" fill="remove"/>
                                        <p:tgtEl>
                                          <p:spTgt spid="8"/>
                                        </p:tgtEl>
                                        <p:attrNameLst>
                                          <p:attrName>fill.type</p:attrName>
                                        </p:attrNameLst>
                                      </p:cBhvr>
                                      <p:to>
                                        <p:strVal val="solid"/>
                                      </p:to>
                                    </p:set>
                                    <p:set>
                                      <p:cBhvr>
                                        <p:cTn id="14" dur="1000" autoRev="1" fill="remove"/>
                                        <p:tgtEl>
                                          <p:spTgt spid="8"/>
                                        </p:tgtEl>
                                        <p:attrNameLst>
                                          <p:attrName>fill.on</p:attrName>
                                        </p:attrNameLst>
                                      </p:cBhvr>
                                      <p:to>
                                        <p:strVal val="true"/>
                                      </p:to>
                                    </p:set>
                                  </p:childTnLst>
                                </p:cTn>
                              </p:par>
                              <p:par>
                                <p:cTn id="15" presetID="27" presetClass="emph" presetSubtype="0" fill="remove" grpId="0" nodeType="withEffect">
                                  <p:stCondLst>
                                    <p:cond delay="11750"/>
                                  </p:stCondLst>
                                  <p:childTnLst>
                                    <p:animClr clrSpc="rgb" dir="cw">
                                      <p:cBhvr override="childStyle">
                                        <p:cTn id="16" dur="1000" autoRev="1" fill="remove"/>
                                        <p:tgtEl>
                                          <p:spTgt spid="9"/>
                                        </p:tgtEl>
                                        <p:attrNameLst>
                                          <p:attrName>style.color</p:attrName>
                                        </p:attrNameLst>
                                      </p:cBhvr>
                                      <p:to>
                                        <a:schemeClr val="bg1"/>
                                      </p:to>
                                    </p:animClr>
                                    <p:animClr clrSpc="rgb" dir="cw">
                                      <p:cBhvr>
                                        <p:cTn id="17" dur="1000" autoRev="1" fill="remove"/>
                                        <p:tgtEl>
                                          <p:spTgt spid="9"/>
                                        </p:tgtEl>
                                        <p:attrNameLst>
                                          <p:attrName>fillcolor</p:attrName>
                                        </p:attrNameLst>
                                      </p:cBhvr>
                                      <p:to>
                                        <a:schemeClr val="bg1"/>
                                      </p:to>
                                    </p:animClr>
                                    <p:set>
                                      <p:cBhvr>
                                        <p:cTn id="18" dur="1000" autoRev="1" fill="remove"/>
                                        <p:tgtEl>
                                          <p:spTgt spid="9"/>
                                        </p:tgtEl>
                                        <p:attrNameLst>
                                          <p:attrName>fill.type</p:attrName>
                                        </p:attrNameLst>
                                      </p:cBhvr>
                                      <p:to>
                                        <p:strVal val="solid"/>
                                      </p:to>
                                    </p:set>
                                    <p:set>
                                      <p:cBhvr>
                                        <p:cTn id="19" dur="1000" autoRev="1" fill="remove"/>
                                        <p:tgtEl>
                                          <p:spTgt spid="9"/>
                                        </p:tgtEl>
                                        <p:attrNameLst>
                                          <p:attrName>fill.on</p:attrName>
                                        </p:attrNameLst>
                                      </p:cBhvr>
                                      <p:to>
                                        <p:strVal val="true"/>
                                      </p:to>
                                    </p:set>
                                  </p:childTnLst>
                                </p:cTn>
                              </p:par>
                              <p:par>
                                <p:cTn id="20" presetID="27" presetClass="emph" presetSubtype="0" fill="remove" grpId="0" nodeType="withEffect">
                                  <p:stCondLst>
                                    <p:cond delay="11750"/>
                                  </p:stCondLst>
                                  <p:childTnLst>
                                    <p:animClr clrSpc="rgb" dir="cw">
                                      <p:cBhvr override="childStyle">
                                        <p:cTn id="21" dur="1000" autoRev="1" fill="remove"/>
                                        <p:tgtEl>
                                          <p:spTgt spid="10"/>
                                        </p:tgtEl>
                                        <p:attrNameLst>
                                          <p:attrName>style.color</p:attrName>
                                        </p:attrNameLst>
                                      </p:cBhvr>
                                      <p:to>
                                        <a:schemeClr val="bg1"/>
                                      </p:to>
                                    </p:animClr>
                                    <p:animClr clrSpc="rgb" dir="cw">
                                      <p:cBhvr>
                                        <p:cTn id="22" dur="1000" autoRev="1" fill="remove"/>
                                        <p:tgtEl>
                                          <p:spTgt spid="10"/>
                                        </p:tgtEl>
                                        <p:attrNameLst>
                                          <p:attrName>fillcolor</p:attrName>
                                        </p:attrNameLst>
                                      </p:cBhvr>
                                      <p:to>
                                        <a:schemeClr val="bg1"/>
                                      </p:to>
                                    </p:animClr>
                                    <p:set>
                                      <p:cBhvr>
                                        <p:cTn id="23" dur="1000" autoRev="1" fill="remove"/>
                                        <p:tgtEl>
                                          <p:spTgt spid="10"/>
                                        </p:tgtEl>
                                        <p:attrNameLst>
                                          <p:attrName>fill.type</p:attrName>
                                        </p:attrNameLst>
                                      </p:cBhvr>
                                      <p:to>
                                        <p:strVal val="solid"/>
                                      </p:to>
                                    </p:set>
                                    <p:set>
                                      <p:cBhvr>
                                        <p:cTn id="24" dur="1000" autoRev="1" fill="remove"/>
                                        <p:tgtEl>
                                          <p:spTgt spid="10"/>
                                        </p:tgtEl>
                                        <p:attrNameLst>
                                          <p:attrName>fill.on</p:attrName>
                                        </p:attrNameLst>
                                      </p:cBhvr>
                                      <p:to>
                                        <p:strVal val="true"/>
                                      </p:to>
                                    </p:set>
                                  </p:childTnLst>
                                </p:cTn>
                              </p:par>
                              <p:par>
                                <p:cTn id="25" presetID="27" presetClass="emph" presetSubtype="0" fill="remove" grpId="0" nodeType="withEffect">
                                  <p:stCondLst>
                                    <p:cond delay="11750"/>
                                  </p:stCondLst>
                                  <p:childTnLst>
                                    <p:animClr clrSpc="rgb" dir="cw">
                                      <p:cBhvr override="childStyle">
                                        <p:cTn id="26" dur="1000" autoRev="1" fill="remove"/>
                                        <p:tgtEl>
                                          <p:spTgt spid="11"/>
                                        </p:tgtEl>
                                        <p:attrNameLst>
                                          <p:attrName>style.color</p:attrName>
                                        </p:attrNameLst>
                                      </p:cBhvr>
                                      <p:to>
                                        <a:schemeClr val="bg1"/>
                                      </p:to>
                                    </p:animClr>
                                    <p:animClr clrSpc="rgb" dir="cw">
                                      <p:cBhvr>
                                        <p:cTn id="27" dur="1000" autoRev="1" fill="remove"/>
                                        <p:tgtEl>
                                          <p:spTgt spid="11"/>
                                        </p:tgtEl>
                                        <p:attrNameLst>
                                          <p:attrName>fillcolor</p:attrName>
                                        </p:attrNameLst>
                                      </p:cBhvr>
                                      <p:to>
                                        <a:schemeClr val="bg1"/>
                                      </p:to>
                                    </p:animClr>
                                    <p:set>
                                      <p:cBhvr>
                                        <p:cTn id="28" dur="1000" autoRev="1" fill="remove"/>
                                        <p:tgtEl>
                                          <p:spTgt spid="11"/>
                                        </p:tgtEl>
                                        <p:attrNameLst>
                                          <p:attrName>fill.type</p:attrName>
                                        </p:attrNameLst>
                                      </p:cBhvr>
                                      <p:to>
                                        <p:strVal val="solid"/>
                                      </p:to>
                                    </p:set>
                                    <p:set>
                                      <p:cBhvr>
                                        <p:cTn id="29" dur="1000" autoRev="1" fill="remove"/>
                                        <p:tgtEl>
                                          <p:spTgt spid="11"/>
                                        </p:tgtEl>
                                        <p:attrNameLst>
                                          <p:attrName>fill.on</p:attrName>
                                        </p:attrNameLst>
                                      </p:cBhvr>
                                      <p:to>
                                        <p:strVal val="true"/>
                                      </p:to>
                                    </p:set>
                                  </p:childTnLst>
                                </p:cTn>
                              </p:par>
                              <p:par>
                                <p:cTn id="30" presetID="27" presetClass="emph" presetSubtype="0" fill="remove" grpId="0" nodeType="withEffect">
                                  <p:stCondLst>
                                    <p:cond delay="11750"/>
                                  </p:stCondLst>
                                  <p:childTnLst>
                                    <p:animClr clrSpc="rgb" dir="cw">
                                      <p:cBhvr override="childStyle">
                                        <p:cTn id="31" dur="1000" autoRev="1" fill="remove"/>
                                        <p:tgtEl>
                                          <p:spTgt spid="13"/>
                                        </p:tgtEl>
                                        <p:attrNameLst>
                                          <p:attrName>style.color</p:attrName>
                                        </p:attrNameLst>
                                      </p:cBhvr>
                                      <p:to>
                                        <a:schemeClr val="bg1"/>
                                      </p:to>
                                    </p:animClr>
                                    <p:animClr clrSpc="rgb" dir="cw">
                                      <p:cBhvr>
                                        <p:cTn id="32" dur="1000" autoRev="1" fill="remove"/>
                                        <p:tgtEl>
                                          <p:spTgt spid="13"/>
                                        </p:tgtEl>
                                        <p:attrNameLst>
                                          <p:attrName>fillcolor</p:attrName>
                                        </p:attrNameLst>
                                      </p:cBhvr>
                                      <p:to>
                                        <a:schemeClr val="bg1"/>
                                      </p:to>
                                    </p:animClr>
                                    <p:set>
                                      <p:cBhvr>
                                        <p:cTn id="33" dur="1000" autoRev="1" fill="remove"/>
                                        <p:tgtEl>
                                          <p:spTgt spid="13"/>
                                        </p:tgtEl>
                                        <p:attrNameLst>
                                          <p:attrName>fill.type</p:attrName>
                                        </p:attrNameLst>
                                      </p:cBhvr>
                                      <p:to>
                                        <p:strVal val="solid"/>
                                      </p:to>
                                    </p:set>
                                    <p:set>
                                      <p:cBhvr>
                                        <p:cTn id="34" dur="1000" autoRev="1" fill="remove"/>
                                        <p:tgtEl>
                                          <p:spTgt spid="13"/>
                                        </p:tgtEl>
                                        <p:attrNameLst>
                                          <p:attrName>fill.on</p:attrName>
                                        </p:attrNameLst>
                                      </p:cBhvr>
                                      <p:to>
                                        <p:strVal val="true"/>
                                      </p:to>
                                    </p:set>
                                  </p:childTnLst>
                                </p:cTn>
                              </p:par>
                              <p:par>
                                <p:cTn id="35" presetID="27" presetClass="emph" presetSubtype="0" fill="remove" grpId="0" nodeType="withEffect">
                                  <p:stCondLst>
                                    <p:cond delay="11750"/>
                                  </p:stCondLst>
                                  <p:childTnLst>
                                    <p:animClr clrSpc="rgb" dir="cw">
                                      <p:cBhvr override="childStyle">
                                        <p:cTn id="36" dur="1000" autoRev="1" fill="remove"/>
                                        <p:tgtEl>
                                          <p:spTgt spid="14"/>
                                        </p:tgtEl>
                                        <p:attrNameLst>
                                          <p:attrName>style.color</p:attrName>
                                        </p:attrNameLst>
                                      </p:cBhvr>
                                      <p:to>
                                        <a:schemeClr val="bg1"/>
                                      </p:to>
                                    </p:animClr>
                                    <p:animClr clrSpc="rgb" dir="cw">
                                      <p:cBhvr>
                                        <p:cTn id="37" dur="1000" autoRev="1" fill="remove"/>
                                        <p:tgtEl>
                                          <p:spTgt spid="14"/>
                                        </p:tgtEl>
                                        <p:attrNameLst>
                                          <p:attrName>fillcolor</p:attrName>
                                        </p:attrNameLst>
                                      </p:cBhvr>
                                      <p:to>
                                        <a:schemeClr val="bg1"/>
                                      </p:to>
                                    </p:animClr>
                                    <p:set>
                                      <p:cBhvr>
                                        <p:cTn id="38" dur="1000" autoRev="1" fill="remove"/>
                                        <p:tgtEl>
                                          <p:spTgt spid="14"/>
                                        </p:tgtEl>
                                        <p:attrNameLst>
                                          <p:attrName>fill.type</p:attrName>
                                        </p:attrNameLst>
                                      </p:cBhvr>
                                      <p:to>
                                        <p:strVal val="solid"/>
                                      </p:to>
                                    </p:set>
                                    <p:set>
                                      <p:cBhvr>
                                        <p:cTn id="39" dur="1000" autoRev="1" fill="remove"/>
                                        <p:tgtEl>
                                          <p:spTgt spid="14"/>
                                        </p:tgtEl>
                                        <p:attrNameLst>
                                          <p:attrName>fill.on</p:attrName>
                                        </p:attrNameLst>
                                      </p:cBhvr>
                                      <p:to>
                                        <p:strVal val="true"/>
                                      </p:to>
                                    </p:set>
                                  </p:childTnLst>
                                </p:cTn>
                              </p:par>
                              <p:par>
                                <p:cTn id="40" presetID="27" presetClass="emph" presetSubtype="0" fill="remove" grpId="0" nodeType="withEffect">
                                  <p:stCondLst>
                                    <p:cond delay="11750"/>
                                  </p:stCondLst>
                                  <p:childTnLst>
                                    <p:animClr clrSpc="rgb" dir="cw">
                                      <p:cBhvr override="childStyle">
                                        <p:cTn id="41" dur="1000" autoRev="1" fill="remove"/>
                                        <p:tgtEl>
                                          <p:spTgt spid="15"/>
                                        </p:tgtEl>
                                        <p:attrNameLst>
                                          <p:attrName>style.color</p:attrName>
                                        </p:attrNameLst>
                                      </p:cBhvr>
                                      <p:to>
                                        <a:schemeClr val="bg1"/>
                                      </p:to>
                                    </p:animClr>
                                    <p:animClr clrSpc="rgb" dir="cw">
                                      <p:cBhvr>
                                        <p:cTn id="42" dur="1000" autoRev="1" fill="remove"/>
                                        <p:tgtEl>
                                          <p:spTgt spid="15"/>
                                        </p:tgtEl>
                                        <p:attrNameLst>
                                          <p:attrName>fillcolor</p:attrName>
                                        </p:attrNameLst>
                                      </p:cBhvr>
                                      <p:to>
                                        <a:schemeClr val="bg1"/>
                                      </p:to>
                                    </p:animClr>
                                    <p:set>
                                      <p:cBhvr>
                                        <p:cTn id="43" dur="1000" autoRev="1" fill="remove"/>
                                        <p:tgtEl>
                                          <p:spTgt spid="15"/>
                                        </p:tgtEl>
                                        <p:attrNameLst>
                                          <p:attrName>fill.type</p:attrName>
                                        </p:attrNameLst>
                                      </p:cBhvr>
                                      <p:to>
                                        <p:strVal val="solid"/>
                                      </p:to>
                                    </p:set>
                                    <p:set>
                                      <p:cBhvr>
                                        <p:cTn id="44" dur="1000" autoRev="1" fill="remove"/>
                                        <p:tgtEl>
                                          <p:spTgt spid="15"/>
                                        </p:tgtEl>
                                        <p:attrNameLst>
                                          <p:attrName>fill.on</p:attrName>
                                        </p:attrNameLst>
                                      </p:cBhvr>
                                      <p:to>
                                        <p:strVal val="true"/>
                                      </p:to>
                                    </p:set>
                                  </p:childTnLst>
                                </p:cTn>
                              </p:par>
                              <p:par>
                                <p:cTn id="45" presetID="27" presetClass="emph" presetSubtype="0" fill="remove" grpId="0" nodeType="withEffect">
                                  <p:stCondLst>
                                    <p:cond delay="11750"/>
                                  </p:stCondLst>
                                  <p:childTnLst>
                                    <p:animClr clrSpc="rgb" dir="cw">
                                      <p:cBhvr override="childStyle">
                                        <p:cTn id="46" dur="1000" autoRev="1" fill="remove"/>
                                        <p:tgtEl>
                                          <p:spTgt spid="16"/>
                                        </p:tgtEl>
                                        <p:attrNameLst>
                                          <p:attrName>style.color</p:attrName>
                                        </p:attrNameLst>
                                      </p:cBhvr>
                                      <p:to>
                                        <a:schemeClr val="bg1"/>
                                      </p:to>
                                    </p:animClr>
                                    <p:animClr clrSpc="rgb" dir="cw">
                                      <p:cBhvr>
                                        <p:cTn id="47" dur="1000" autoRev="1" fill="remove"/>
                                        <p:tgtEl>
                                          <p:spTgt spid="16"/>
                                        </p:tgtEl>
                                        <p:attrNameLst>
                                          <p:attrName>fillcolor</p:attrName>
                                        </p:attrNameLst>
                                      </p:cBhvr>
                                      <p:to>
                                        <a:schemeClr val="bg1"/>
                                      </p:to>
                                    </p:animClr>
                                    <p:set>
                                      <p:cBhvr>
                                        <p:cTn id="48" dur="1000" autoRev="1" fill="remove"/>
                                        <p:tgtEl>
                                          <p:spTgt spid="16"/>
                                        </p:tgtEl>
                                        <p:attrNameLst>
                                          <p:attrName>fill.type</p:attrName>
                                        </p:attrNameLst>
                                      </p:cBhvr>
                                      <p:to>
                                        <p:strVal val="solid"/>
                                      </p:to>
                                    </p:set>
                                    <p:set>
                                      <p:cBhvr>
                                        <p:cTn id="49" dur="1000" autoRev="1" fill="remove"/>
                                        <p:tgtEl>
                                          <p:spTgt spid="16"/>
                                        </p:tgtEl>
                                        <p:attrNameLst>
                                          <p:attrName>fill.on</p:attrName>
                                        </p:attrNameLst>
                                      </p:cBhvr>
                                      <p:to>
                                        <p:strVal val="true"/>
                                      </p:to>
                                    </p:set>
                                  </p:childTnLst>
                                </p:cTn>
                              </p:par>
                              <p:par>
                                <p:cTn id="50" presetID="16" presetClass="entr" presetSubtype="42" fill="hold" nodeType="withEffect">
                                  <p:stCondLst>
                                    <p:cond delay="8500"/>
                                  </p:stCondLst>
                                  <p:childTnLst>
                                    <p:set>
                                      <p:cBhvr>
                                        <p:cTn id="51" dur="1" fill="hold">
                                          <p:stCondLst>
                                            <p:cond delay="0"/>
                                          </p:stCondLst>
                                        </p:cTn>
                                        <p:tgtEl>
                                          <p:spTgt spid="3"/>
                                        </p:tgtEl>
                                        <p:attrNameLst>
                                          <p:attrName>style.visibility</p:attrName>
                                        </p:attrNameLst>
                                      </p:cBhvr>
                                      <p:to>
                                        <p:strVal val="visible"/>
                                      </p:to>
                                    </p:set>
                                    <p:animEffect transition="in" filter="barn(outHorizontal)">
                                      <p:cBhvr>
                                        <p:cTn id="5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514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3667" name="Rectangle 3"/>
          <p:cNvSpPr>
            <a:spLocks noChangeArrowheads="1"/>
          </p:cNvSpPr>
          <p:nvPr/>
        </p:nvSpPr>
        <p:spPr bwMode="auto">
          <a:xfrm>
            <a:off x="838200" y="51435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5" name="Rectangle 4"/>
          <p:cNvSpPr>
            <a:spLocks noChangeArrowheads="1"/>
          </p:cNvSpPr>
          <p:nvPr/>
        </p:nvSpPr>
        <p:spPr bwMode="auto">
          <a:xfrm>
            <a:off x="-1" y="2895600"/>
            <a:ext cx="914400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6000" b="1" dirty="0" smtClean="0">
                <a:solidFill>
                  <a:schemeClr val="bg1"/>
                </a:solidFill>
                <a:latin typeface="Placard Condensed" pitchFamily="34" charset="0"/>
              </a:rPr>
              <a:t>The video </a:t>
            </a:r>
            <a:r>
              <a:rPr lang="en-US" altLang="en-US" sz="6000" b="1" dirty="0">
                <a:solidFill>
                  <a:schemeClr val="bg1"/>
                </a:solidFill>
                <a:latin typeface="Placard Condensed" pitchFamily="34" charset="0"/>
              </a:rPr>
              <a:t>will </a:t>
            </a:r>
            <a:r>
              <a:rPr lang="en-US" altLang="en-US" sz="6000" b="1" dirty="0" smtClean="0">
                <a:solidFill>
                  <a:schemeClr val="bg1"/>
                </a:solidFill>
                <a:latin typeface="Placard Condensed" pitchFamily="34" charset="0"/>
              </a:rPr>
              <a:t>repeat </a:t>
            </a:r>
            <a:br>
              <a:rPr lang="en-US" altLang="en-US" sz="6000" b="1" dirty="0" smtClean="0">
                <a:solidFill>
                  <a:schemeClr val="bg1"/>
                </a:solidFill>
                <a:latin typeface="Placard Condensed" pitchFamily="34" charset="0"/>
              </a:rPr>
            </a:br>
            <a:r>
              <a:rPr lang="en-US" altLang="en-US" sz="6000" b="1" dirty="0" smtClean="0">
                <a:solidFill>
                  <a:schemeClr val="bg1"/>
                </a:solidFill>
                <a:latin typeface="Placard Condensed" pitchFamily="34" charset="0"/>
              </a:rPr>
              <a:t>in  </a:t>
            </a:r>
            <a:r>
              <a:rPr lang="en-US" altLang="en-US" sz="6000" b="1" dirty="0" smtClean="0">
                <a:solidFill>
                  <a:srgbClr val="FFFF00"/>
                </a:solidFill>
                <a:latin typeface="Placard Condensed" pitchFamily="34" charset="0"/>
              </a:rPr>
              <a:t>30</a:t>
            </a:r>
            <a:r>
              <a:rPr lang="en-US" altLang="en-US" sz="6000" b="1" dirty="0" smtClean="0">
                <a:solidFill>
                  <a:schemeClr val="bg1"/>
                </a:solidFill>
                <a:latin typeface="Placard Condensed" pitchFamily="34" charset="0"/>
              </a:rPr>
              <a:t>  seconds</a:t>
            </a:r>
            <a:endParaRPr lang="en-US" altLang="en-US" sz="6000" b="1" dirty="0">
              <a:solidFill>
                <a:schemeClr val="bg1"/>
              </a:solidFill>
              <a:latin typeface="Placard Condensed" pitchFamily="34" charset="0"/>
            </a:endParaRPr>
          </a:p>
        </p:txBody>
      </p:sp>
    </p:spTree>
    <p:extLst>
      <p:ext uri="{BB962C8B-B14F-4D97-AF65-F5344CB8AC3E}">
        <p14:creationId xmlns:p14="http://schemas.microsoft.com/office/powerpoint/2010/main" val="1475153155"/>
      </p:ext>
    </p:extLst>
  </p:cSld>
  <p:clrMapOvr>
    <a:masterClrMapping/>
  </p:clrMapOvr>
  <mc:AlternateContent xmlns:mc="http://schemas.openxmlformats.org/markup-compatibility/2006" xmlns:p14="http://schemas.microsoft.com/office/powerpoint/2010/main">
    <mc:Choice Requires="p14">
      <p:transition spd="med" p14:dur="700" advClick="0" advTm="21000">
        <p:fade/>
      </p:transition>
    </mc:Choice>
    <mc:Fallback xmlns="">
      <p:transition spd="med" advClick="0" advTm="21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0" y="0"/>
            <a:ext cx="9144000" cy="514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600" dirty="0"/>
          </a:p>
        </p:txBody>
      </p:sp>
      <p:sp>
        <p:nvSpPr>
          <p:cNvPr id="112643" name="Rectangle 3"/>
          <p:cNvSpPr>
            <a:spLocks noChangeArrowheads="1"/>
          </p:cNvSpPr>
          <p:nvPr/>
        </p:nvSpPr>
        <p:spPr bwMode="auto">
          <a:xfrm>
            <a:off x="838200" y="51435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5" name="Rectangle 4"/>
          <p:cNvSpPr>
            <a:spLocks noChangeArrowheads="1"/>
          </p:cNvSpPr>
          <p:nvPr/>
        </p:nvSpPr>
        <p:spPr bwMode="auto">
          <a:xfrm>
            <a:off x="-1" y="2895600"/>
            <a:ext cx="914400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6000" b="1" dirty="0" smtClean="0">
                <a:solidFill>
                  <a:schemeClr val="bg1"/>
                </a:solidFill>
                <a:latin typeface="Placard Condensed" pitchFamily="34" charset="0"/>
              </a:rPr>
              <a:t>The video </a:t>
            </a:r>
            <a:r>
              <a:rPr lang="en-US" altLang="en-US" sz="6000" b="1" dirty="0">
                <a:solidFill>
                  <a:schemeClr val="bg1"/>
                </a:solidFill>
                <a:latin typeface="Placard Condensed" pitchFamily="34" charset="0"/>
              </a:rPr>
              <a:t>will </a:t>
            </a:r>
            <a:r>
              <a:rPr lang="en-US" altLang="en-US" sz="6000" b="1" dirty="0" smtClean="0">
                <a:solidFill>
                  <a:schemeClr val="bg1"/>
                </a:solidFill>
                <a:latin typeface="Placard Condensed" pitchFamily="34" charset="0"/>
              </a:rPr>
              <a:t>repeat </a:t>
            </a:r>
            <a:br>
              <a:rPr lang="en-US" altLang="en-US" sz="6000" b="1" dirty="0" smtClean="0">
                <a:solidFill>
                  <a:schemeClr val="bg1"/>
                </a:solidFill>
                <a:latin typeface="Placard Condensed" pitchFamily="34" charset="0"/>
              </a:rPr>
            </a:br>
            <a:r>
              <a:rPr lang="en-US" altLang="en-US" sz="6000" b="1" dirty="0" smtClean="0">
                <a:solidFill>
                  <a:schemeClr val="bg1"/>
                </a:solidFill>
                <a:latin typeface="Placard Condensed" pitchFamily="34" charset="0"/>
              </a:rPr>
              <a:t>in  </a:t>
            </a:r>
            <a:r>
              <a:rPr lang="en-US" altLang="en-US" sz="6000" b="1" dirty="0" smtClean="0">
                <a:solidFill>
                  <a:srgbClr val="FFFF00"/>
                </a:solidFill>
                <a:latin typeface="Placard Condensed" pitchFamily="34" charset="0"/>
              </a:rPr>
              <a:t>10</a:t>
            </a:r>
            <a:r>
              <a:rPr lang="en-US" altLang="en-US" sz="6000" b="1" dirty="0" smtClean="0">
                <a:solidFill>
                  <a:schemeClr val="bg1"/>
                </a:solidFill>
                <a:latin typeface="Placard Condensed" pitchFamily="34" charset="0"/>
              </a:rPr>
              <a:t>  seconds</a:t>
            </a:r>
            <a:endParaRPr lang="en-US" altLang="en-US" sz="6000" b="1" dirty="0">
              <a:solidFill>
                <a:schemeClr val="bg1"/>
              </a:solidFill>
              <a:latin typeface="Placard Condensed" pitchFamily="34" charset="0"/>
            </a:endParaRPr>
          </a:p>
        </p:txBody>
      </p:sp>
    </p:spTree>
    <p:extLst>
      <p:ext uri="{BB962C8B-B14F-4D97-AF65-F5344CB8AC3E}">
        <p14:creationId xmlns:p14="http://schemas.microsoft.com/office/powerpoint/2010/main" val="7040623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51435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3667" name="Rectangle 3"/>
          <p:cNvSpPr>
            <a:spLocks noChangeArrowheads="1"/>
          </p:cNvSpPr>
          <p:nvPr/>
        </p:nvSpPr>
        <p:spPr bwMode="auto">
          <a:xfrm>
            <a:off x="838200" y="514350"/>
            <a:ext cx="7620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chemeClr val="bg1"/>
                </a:solidFill>
                <a:latin typeface="Placard Condensed" pitchFamily="34" charset="0"/>
              </a:rPr>
              <a:t>Please take time to view the exhibits in the Main Area and provide us your </a:t>
            </a:r>
            <a:r>
              <a:rPr lang="en-US" altLang="en-US" sz="4400" dirty="0" smtClean="0">
                <a:solidFill>
                  <a:schemeClr val="bg1"/>
                </a:solidFill>
                <a:latin typeface="Placard Condensed" pitchFamily="34" charset="0"/>
              </a:rPr>
              <a:t>comments.</a:t>
            </a:r>
            <a:endParaRPr lang="en-US" altLang="en-US" sz="4400" dirty="0">
              <a:solidFill>
                <a:schemeClr val="bg1"/>
              </a:solidFill>
              <a:latin typeface="Placard Condensed" pitchFamily="34" charset="0"/>
            </a:endParaRPr>
          </a:p>
        </p:txBody>
      </p:sp>
      <p:sp>
        <p:nvSpPr>
          <p:cNvPr id="5" name="Rectangle 4"/>
          <p:cNvSpPr>
            <a:spLocks noChangeArrowheads="1"/>
          </p:cNvSpPr>
          <p:nvPr/>
        </p:nvSpPr>
        <p:spPr bwMode="auto">
          <a:xfrm>
            <a:off x="-1" y="2895600"/>
            <a:ext cx="914400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6000" b="1" dirty="0" smtClean="0">
                <a:solidFill>
                  <a:schemeClr val="bg1"/>
                </a:solidFill>
                <a:latin typeface="Placard Condensed" pitchFamily="34" charset="0"/>
              </a:rPr>
              <a:t>The video </a:t>
            </a:r>
            <a:r>
              <a:rPr lang="en-US" altLang="en-US" sz="6000" b="1" dirty="0">
                <a:solidFill>
                  <a:schemeClr val="bg1"/>
                </a:solidFill>
                <a:latin typeface="Placard Condensed" pitchFamily="34" charset="0"/>
              </a:rPr>
              <a:t>will </a:t>
            </a:r>
            <a:r>
              <a:rPr lang="en-US" altLang="en-US" sz="6000" b="1" dirty="0" smtClean="0">
                <a:solidFill>
                  <a:schemeClr val="bg1"/>
                </a:solidFill>
                <a:latin typeface="Placard Condensed" pitchFamily="34" charset="0"/>
              </a:rPr>
              <a:t>repeat </a:t>
            </a:r>
            <a:br>
              <a:rPr lang="en-US" altLang="en-US" sz="6000" b="1" dirty="0" smtClean="0">
                <a:solidFill>
                  <a:schemeClr val="bg1"/>
                </a:solidFill>
                <a:latin typeface="Placard Condensed" pitchFamily="34" charset="0"/>
              </a:rPr>
            </a:br>
            <a:r>
              <a:rPr lang="en-US" altLang="en-US" sz="6000" b="1" dirty="0" smtClean="0">
                <a:solidFill>
                  <a:schemeClr val="bg1"/>
                </a:solidFill>
                <a:latin typeface="Placard Condensed" pitchFamily="34" charset="0"/>
              </a:rPr>
              <a:t>in  </a:t>
            </a:r>
            <a:r>
              <a:rPr lang="en-US" altLang="en-US" sz="6000" b="1" dirty="0" smtClean="0">
                <a:solidFill>
                  <a:srgbClr val="FFFF00"/>
                </a:solidFill>
                <a:latin typeface="Placard Condensed" pitchFamily="34" charset="0"/>
              </a:rPr>
              <a:t>5</a:t>
            </a:r>
            <a:r>
              <a:rPr lang="en-US" altLang="en-US" sz="6000" b="1" dirty="0" smtClean="0">
                <a:solidFill>
                  <a:schemeClr val="bg1"/>
                </a:solidFill>
                <a:latin typeface="Placard Condensed" pitchFamily="34" charset="0"/>
              </a:rPr>
              <a:t>  seconds</a:t>
            </a:r>
            <a:endParaRPr lang="en-US" altLang="en-US" sz="6000" b="1" dirty="0">
              <a:solidFill>
                <a:schemeClr val="bg1"/>
              </a:solidFill>
              <a:latin typeface="Placard Condensed" pitchFamily="34" charset="0"/>
            </a:endParaRPr>
          </a:p>
        </p:txBody>
      </p:sp>
    </p:spTree>
    <p:extLst>
      <p:ext uri="{BB962C8B-B14F-4D97-AF65-F5344CB8AC3E}">
        <p14:creationId xmlns:p14="http://schemas.microsoft.com/office/powerpoint/2010/main" val="40215773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91482" y="733314"/>
            <a:ext cx="6414118" cy="381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000"/>
              </a:lnSpc>
              <a:spcBef>
                <a:spcPts val="300"/>
              </a:spcBef>
              <a:spcAft>
                <a:spcPts val="100"/>
              </a:spcAft>
              <a:buNone/>
            </a:pPr>
            <a:r>
              <a:rPr lang="en-US" altLang="en-US" sz="1700" b="1" dirty="0" smtClean="0">
                <a:solidFill>
                  <a:schemeClr val="accent4"/>
                </a:solidFill>
                <a:latin typeface="+mj-lt"/>
                <a:cs typeface="Arial" panose="020B0604020202020204" pitchFamily="34" charset="0"/>
              </a:rPr>
              <a:t>The original Tampa Interstate Study </a:t>
            </a:r>
            <a:r>
              <a:rPr lang="en-US" altLang="en-US" sz="1700" b="1" dirty="0" err="1" smtClean="0">
                <a:solidFill>
                  <a:schemeClr val="accent4"/>
                </a:solidFill>
                <a:latin typeface="+mj-lt"/>
                <a:cs typeface="Arial" panose="020B0604020202020204" pitchFamily="34" charset="0"/>
              </a:rPr>
              <a:t>EIS</a:t>
            </a:r>
            <a:r>
              <a:rPr lang="en-US" altLang="en-US" sz="1700" b="1" dirty="0" smtClean="0">
                <a:solidFill>
                  <a:schemeClr val="accent4"/>
                </a:solidFill>
                <a:latin typeface="+mj-lt"/>
                <a:cs typeface="Arial" panose="020B0604020202020204" pitchFamily="34" charset="0"/>
              </a:rPr>
              <a:t> was split into segments.  </a:t>
            </a:r>
            <a:br>
              <a:rPr lang="en-US" altLang="en-US" sz="1700" b="1" dirty="0" smtClean="0">
                <a:solidFill>
                  <a:schemeClr val="accent4"/>
                </a:solidFill>
                <a:latin typeface="+mj-lt"/>
                <a:cs typeface="Arial" panose="020B0604020202020204" pitchFamily="34" charset="0"/>
              </a:rPr>
            </a:br>
            <a:r>
              <a:rPr lang="en-US" altLang="en-US" sz="1700" dirty="0" smtClean="0">
                <a:solidFill>
                  <a:schemeClr val="accent4"/>
                </a:solidFill>
                <a:latin typeface="+mj-lt"/>
                <a:cs typeface="Arial" panose="020B0604020202020204" pitchFamily="34" charset="0"/>
              </a:rPr>
              <a:t>The </a:t>
            </a:r>
            <a:r>
              <a:rPr lang="en-US" altLang="en-US" sz="1700" dirty="0" err="1" smtClean="0">
                <a:solidFill>
                  <a:schemeClr val="accent4"/>
                </a:solidFill>
                <a:latin typeface="+mj-lt"/>
                <a:cs typeface="Arial" panose="020B0604020202020204" pitchFamily="34" charset="0"/>
              </a:rPr>
              <a:t>SEIS</a:t>
            </a:r>
            <a:r>
              <a:rPr lang="en-US" altLang="en-US" sz="1700" dirty="0" smtClean="0">
                <a:solidFill>
                  <a:schemeClr val="accent4"/>
                </a:solidFill>
                <a:latin typeface="+mj-lt"/>
                <a:cs typeface="Arial" panose="020B0604020202020204" pitchFamily="34" charset="0"/>
              </a:rPr>
              <a:t> analysis uses those same segments.  </a:t>
            </a:r>
          </a:p>
          <a:p>
            <a:pPr marL="0" indent="0">
              <a:spcBef>
                <a:spcPts val="1200"/>
              </a:spcBef>
              <a:buNone/>
            </a:pPr>
            <a:r>
              <a:rPr lang="en-US" altLang="en-US" sz="1500" dirty="0" smtClean="0">
                <a:latin typeface="+mj-lt"/>
                <a:cs typeface="Arial" panose="020B0604020202020204" pitchFamily="34" charset="0"/>
              </a:rPr>
              <a:t>From west to east they are:</a:t>
            </a:r>
          </a:p>
          <a:p>
            <a:pPr marL="174625" indent="-174625">
              <a:spcAft>
                <a:spcPts val="400"/>
              </a:spcAft>
            </a:pPr>
            <a:r>
              <a:rPr lang="en-US" altLang="en-US" sz="1500" u="sng" dirty="0" smtClean="0">
                <a:latin typeface="+mj-lt"/>
                <a:cs typeface="Arial" panose="020B0604020202020204" pitchFamily="34" charset="0"/>
              </a:rPr>
              <a:t>Westshore Interchange</a:t>
            </a:r>
            <a:r>
              <a:rPr lang="en-US" altLang="en-US" sz="1500" dirty="0" smtClean="0">
                <a:latin typeface="+mj-lt"/>
                <a:cs typeface="Arial" panose="020B0604020202020204" pitchFamily="34" charset="0"/>
              </a:rPr>
              <a:t>: </a:t>
            </a:r>
            <a:br>
              <a:rPr lang="en-US" altLang="en-US" sz="1500" dirty="0" smtClean="0">
                <a:latin typeface="+mj-lt"/>
                <a:cs typeface="Arial" panose="020B0604020202020204" pitchFamily="34" charset="0"/>
              </a:rPr>
            </a:br>
            <a:r>
              <a:rPr lang="en-US" altLang="en-US" sz="1500" dirty="0" smtClean="0">
                <a:cs typeface="Arial" panose="020B0604020202020204" pitchFamily="34" charset="0"/>
              </a:rPr>
              <a:t>Segments 1A, and a portion of 2A</a:t>
            </a:r>
          </a:p>
          <a:p>
            <a:pPr marL="174625" indent="-174625">
              <a:spcBef>
                <a:spcPts val="200"/>
              </a:spcBef>
              <a:spcAft>
                <a:spcPts val="400"/>
              </a:spcAft>
            </a:pPr>
            <a:r>
              <a:rPr lang="en-US" altLang="en-US" sz="1500" b="1" u="sng" dirty="0">
                <a:cs typeface="Arial" panose="020B0604020202020204" pitchFamily="34" charset="0"/>
              </a:rPr>
              <a:t>Westshore </a:t>
            </a:r>
            <a:r>
              <a:rPr lang="en-US" altLang="en-US" sz="1500" b="1" u="sng" dirty="0" smtClean="0">
                <a:cs typeface="Arial" panose="020B0604020202020204" pitchFamily="34" charset="0"/>
              </a:rPr>
              <a:t>to Downtown Tampa</a:t>
            </a:r>
            <a:r>
              <a:rPr lang="en-US" altLang="en-US" sz="1500" b="1" dirty="0" smtClean="0">
                <a:cs typeface="Arial" panose="020B0604020202020204" pitchFamily="34" charset="0"/>
              </a:rPr>
              <a:t>: </a:t>
            </a:r>
            <a:r>
              <a:rPr lang="en-US" altLang="en-US" sz="1500" dirty="0">
                <a:cs typeface="Arial" panose="020B0604020202020204" pitchFamily="34" charset="0"/>
              </a:rPr>
              <a:t/>
            </a:r>
            <a:br>
              <a:rPr lang="en-US" altLang="en-US" sz="1500" dirty="0">
                <a:cs typeface="Arial" panose="020B0604020202020204" pitchFamily="34" charset="0"/>
              </a:rPr>
            </a:br>
            <a:r>
              <a:rPr lang="en-US" altLang="en-US" sz="1500" dirty="0" smtClean="0">
                <a:cs typeface="Arial" panose="020B0604020202020204" pitchFamily="34" charset="0"/>
              </a:rPr>
              <a:t>Segment 2A</a:t>
            </a:r>
          </a:p>
          <a:p>
            <a:pPr marL="174625" indent="-174625">
              <a:spcBef>
                <a:spcPts val="200"/>
              </a:spcBef>
              <a:spcAft>
                <a:spcPts val="400"/>
              </a:spcAft>
            </a:pPr>
            <a:r>
              <a:rPr lang="en-US" altLang="en-US" sz="1500" u="sng" dirty="0" smtClean="0">
                <a:latin typeface="+mj-lt"/>
                <a:cs typeface="Arial" panose="020B0604020202020204" pitchFamily="34" charset="0"/>
              </a:rPr>
              <a:t>Downtown Tampa Interchange</a:t>
            </a:r>
            <a:r>
              <a:rPr lang="en-US" altLang="en-US" sz="1500" dirty="0" smtClean="0">
                <a:latin typeface="+mj-lt"/>
                <a:cs typeface="Arial" panose="020B0604020202020204" pitchFamily="34" charset="0"/>
              </a:rPr>
              <a:t>: </a:t>
            </a:r>
            <a:r>
              <a:rPr lang="en-US" altLang="en-US" sz="1500" dirty="0">
                <a:latin typeface="+mj-lt"/>
                <a:cs typeface="Arial" panose="020B0604020202020204" pitchFamily="34" charset="0"/>
              </a:rPr>
              <a:t/>
            </a:r>
            <a:br>
              <a:rPr lang="en-US" altLang="en-US" sz="1500" dirty="0">
                <a:latin typeface="+mj-lt"/>
                <a:cs typeface="Arial" panose="020B0604020202020204" pitchFamily="34" charset="0"/>
              </a:rPr>
            </a:br>
            <a:r>
              <a:rPr lang="en-US" altLang="en-US" sz="1500" dirty="0" smtClean="0">
                <a:cs typeface="Arial" panose="020B0604020202020204" pitchFamily="34" charset="0"/>
              </a:rPr>
              <a:t>Segments 2B and 3A</a:t>
            </a:r>
          </a:p>
          <a:p>
            <a:pPr marL="174625" indent="-174625">
              <a:spcBef>
                <a:spcPts val="200"/>
              </a:spcBef>
              <a:spcAft>
                <a:spcPts val="400"/>
              </a:spcAft>
            </a:pPr>
            <a:r>
              <a:rPr lang="en-US" altLang="en-US" sz="1500" b="1" u="sng" dirty="0">
                <a:cs typeface="Arial" panose="020B0604020202020204" pitchFamily="34" charset="0"/>
              </a:rPr>
              <a:t>Downtown Tampa </a:t>
            </a:r>
            <a:r>
              <a:rPr lang="en-US" altLang="en-US" sz="1500" b="1" u="sng" dirty="0" smtClean="0">
                <a:cs typeface="Arial" panose="020B0604020202020204" pitchFamily="34" charset="0"/>
              </a:rPr>
              <a:t>to 50</a:t>
            </a:r>
            <a:r>
              <a:rPr lang="en-US" altLang="en-US" sz="1500" b="1" u="sng" baseline="30000" dirty="0" smtClean="0">
                <a:cs typeface="Arial" panose="020B0604020202020204" pitchFamily="34" charset="0"/>
              </a:rPr>
              <a:t>th</a:t>
            </a:r>
            <a:r>
              <a:rPr lang="en-US" altLang="en-US" sz="1500" b="1" u="sng" dirty="0" smtClean="0">
                <a:cs typeface="Arial" panose="020B0604020202020204" pitchFamily="34" charset="0"/>
              </a:rPr>
              <a:t>  Street</a:t>
            </a:r>
            <a:r>
              <a:rPr lang="en-US" altLang="en-US" sz="1500" b="1" dirty="0" smtClean="0">
                <a:cs typeface="Arial" panose="020B0604020202020204" pitchFamily="34" charset="0"/>
              </a:rPr>
              <a:t>: </a:t>
            </a:r>
            <a:br>
              <a:rPr lang="en-US" altLang="en-US" sz="1500" b="1" dirty="0" smtClean="0">
                <a:cs typeface="Arial" panose="020B0604020202020204" pitchFamily="34" charset="0"/>
              </a:rPr>
            </a:br>
            <a:r>
              <a:rPr lang="en-US" altLang="en-US" sz="1500" dirty="0" smtClean="0">
                <a:cs typeface="Arial" panose="020B0604020202020204" pitchFamily="34" charset="0"/>
              </a:rPr>
              <a:t>Segment 3B</a:t>
            </a:r>
          </a:p>
          <a:p>
            <a:pPr marL="174625" indent="-174625">
              <a:spcBef>
                <a:spcPts val="200"/>
              </a:spcBef>
              <a:spcAft>
                <a:spcPts val="400"/>
              </a:spcAft>
            </a:pPr>
            <a:r>
              <a:rPr lang="en-US" altLang="en-US" sz="1500" u="sng" dirty="0" smtClean="0">
                <a:latin typeface="+mj-lt"/>
                <a:cs typeface="Arial" panose="020B0604020202020204" pitchFamily="34" charset="0"/>
              </a:rPr>
              <a:t>I-4/</a:t>
            </a:r>
            <a:r>
              <a:rPr lang="en-US" altLang="en-US" sz="1500" u="sng" dirty="0" err="1" smtClean="0">
                <a:latin typeface="+mj-lt"/>
                <a:cs typeface="Arial" panose="020B0604020202020204" pitchFamily="34" charset="0"/>
              </a:rPr>
              <a:t>Selmon</a:t>
            </a:r>
            <a:r>
              <a:rPr lang="en-US" altLang="en-US" sz="1500" u="sng" dirty="0" smtClean="0">
                <a:latin typeface="+mj-lt"/>
                <a:cs typeface="Arial" panose="020B0604020202020204" pitchFamily="34" charset="0"/>
              </a:rPr>
              <a:t> Expressway Connector</a:t>
            </a:r>
            <a:r>
              <a:rPr lang="en-US" altLang="en-US" sz="1500" dirty="0" smtClean="0">
                <a:latin typeface="+mj-lt"/>
                <a:cs typeface="Arial" panose="020B0604020202020204" pitchFamily="34" charset="0"/>
              </a:rPr>
              <a:t>:  </a:t>
            </a:r>
            <a:r>
              <a:rPr lang="en-US" altLang="en-US" sz="1500" dirty="0">
                <a:latin typeface="+mj-lt"/>
                <a:cs typeface="Arial" panose="020B0604020202020204" pitchFamily="34" charset="0"/>
              </a:rPr>
              <a:t/>
            </a:r>
            <a:br>
              <a:rPr lang="en-US" altLang="en-US" sz="1500" dirty="0">
                <a:latin typeface="+mj-lt"/>
                <a:cs typeface="Arial" panose="020B0604020202020204" pitchFamily="34" charset="0"/>
              </a:rPr>
            </a:br>
            <a:r>
              <a:rPr lang="en-US" altLang="en-US" sz="1500" dirty="0" smtClean="0">
                <a:cs typeface="Arial" panose="020B0604020202020204" pitchFamily="34" charset="0"/>
              </a:rPr>
              <a:t>Segment 3C (already Constructed)</a:t>
            </a:r>
          </a:p>
        </p:txBody>
      </p:sp>
      <p:sp>
        <p:nvSpPr>
          <p:cNvPr id="11" name="TextBox 10">
            <a:extLst>
              <a:ext uri="{FF2B5EF4-FFF2-40B4-BE49-F238E27FC236}">
                <a16:creationId xmlns:a16="http://schemas.microsoft.com/office/drawing/2014/main" xmlns="" id="{D531B8F9-C476-4600-89F4-1C884DD3B5A3}"/>
              </a:ext>
            </a:extLst>
          </p:cNvPr>
          <p:cNvSpPr txBox="1"/>
          <p:nvPr/>
        </p:nvSpPr>
        <p:spPr>
          <a:xfrm>
            <a:off x="5635187" y="93546"/>
            <a:ext cx="2922755"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TIS </a:t>
            </a:r>
            <a:r>
              <a:rPr lang="en-US" sz="2200" b="1" dirty="0" err="1" smtClean="0">
                <a:solidFill>
                  <a:srgbClr val="FFFFFF"/>
                </a:solidFill>
                <a:latin typeface="Franklin Gothic Medium"/>
              </a:rPr>
              <a:t>SEIS</a:t>
            </a:r>
            <a:r>
              <a:rPr lang="en-US" sz="2200" b="1" dirty="0" smtClean="0">
                <a:solidFill>
                  <a:srgbClr val="FFFFFF"/>
                </a:solidFill>
                <a:latin typeface="Franklin Gothic Medium"/>
              </a:rPr>
              <a:t> Study Area</a:t>
            </a:r>
            <a:endParaRPr lang="en-US" sz="2200" b="1" dirty="0">
              <a:solidFill>
                <a:srgbClr val="FFFFFF"/>
              </a:solidFill>
              <a:latin typeface="Franklin Gothic Medium"/>
            </a:endParaRPr>
          </a:p>
        </p:txBody>
      </p:sp>
      <p:sp>
        <p:nvSpPr>
          <p:cNvPr id="8" name="Oval 7">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1</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7"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4</a:t>
            </a:fld>
            <a:endParaRPr lang="en-US" sz="1000" dirty="0"/>
          </a:p>
        </p:txBody>
      </p:sp>
      <p:pic>
        <p:nvPicPr>
          <p:cNvPr id="1026" name="Picture 2" descr="\\VSWES-FS\DATA\USERS\5guerrs\Desktop\TIS map project segment referenc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07499" y="1394798"/>
            <a:ext cx="5016514" cy="291050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Oval 1"/>
          <p:cNvSpPr/>
          <p:nvPr/>
        </p:nvSpPr>
        <p:spPr>
          <a:xfrm>
            <a:off x="4646352" y="2507783"/>
            <a:ext cx="1107334" cy="684617"/>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a:solidFill>
                  <a:schemeClr val="tx1"/>
                </a:solidFill>
              </a:ln>
            </a:endParaRPr>
          </a:p>
        </p:txBody>
      </p:sp>
      <p:sp>
        <p:nvSpPr>
          <p:cNvPr id="9" name="Oval 8"/>
          <p:cNvSpPr/>
          <p:nvPr/>
        </p:nvSpPr>
        <p:spPr>
          <a:xfrm>
            <a:off x="5925179" y="2208168"/>
            <a:ext cx="1061619" cy="627407"/>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a:solidFill>
                  <a:schemeClr val="tx1"/>
                </a:solidFill>
              </a:ln>
            </a:endParaRPr>
          </a:p>
        </p:txBody>
      </p:sp>
      <p:sp>
        <p:nvSpPr>
          <p:cNvPr id="10" name="Oval 9"/>
          <p:cNvSpPr/>
          <p:nvPr/>
        </p:nvSpPr>
        <p:spPr>
          <a:xfrm>
            <a:off x="6358268" y="2754973"/>
            <a:ext cx="1498056" cy="254330"/>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233749661"/>
      </p:ext>
    </p:extLst>
  </p:cSld>
  <p:clrMapOvr>
    <a:masterClrMapping/>
  </p:clrMapOvr>
  <mc:AlternateContent xmlns:mc="http://schemas.openxmlformats.org/markup-compatibility/2006" xmlns:p14="http://schemas.microsoft.com/office/powerpoint/2010/main">
    <mc:Choice Requires="p14">
      <p:transition spd="slow" p14:dur="1250" advClick="0" advTm="31000">
        <p:fade/>
        <p:sndAc>
          <p:stSnd>
            <p:snd r:embed="rId3" name="v2_Slide_6.wav"/>
          </p:stSnd>
        </p:sndAc>
      </p:transition>
    </mc:Choice>
    <mc:Fallback xmlns="">
      <p:transition spd="slow" advClick="0" advTm="31000">
        <p:fade/>
        <p:sndAc>
          <p:stSnd>
            <p:snd r:embed="rId5" name="v2_Slide_6.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750"/>
                                        <p:tgtEl>
                                          <p:spTgt spid="5">
                                            <p:txEl>
                                              <p:pRg st="0" end="0"/>
                                            </p:txEl>
                                          </p:spTgt>
                                        </p:tgtEl>
                                      </p:cBhvr>
                                    </p:animEffect>
                                  </p:childTnLst>
                                </p:cTn>
                              </p:par>
                              <p:par>
                                <p:cTn id="8" presetID="10" presetClass="entr" presetSubtype="0" fill="hold" nodeType="withEffect">
                                  <p:stCondLst>
                                    <p:cond delay="1475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nodeType="withEffect">
                                  <p:stCondLst>
                                    <p:cond delay="1525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750"/>
                                        <p:tgtEl>
                                          <p:spTgt spid="5">
                                            <p:txEl>
                                              <p:pRg st="2" end="2"/>
                                            </p:txEl>
                                          </p:spTgt>
                                        </p:tgtEl>
                                      </p:cBhvr>
                                    </p:animEffect>
                                  </p:childTnLst>
                                </p:cTn>
                              </p:par>
                              <p:par>
                                <p:cTn id="14" presetID="10" presetClass="entr" presetSubtype="0" fill="hold" nodeType="withEffect">
                                  <p:stCondLst>
                                    <p:cond delay="1525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750"/>
                                        <p:tgtEl>
                                          <p:spTgt spid="5">
                                            <p:txEl>
                                              <p:pRg st="3" end="3"/>
                                            </p:txEl>
                                          </p:spTgt>
                                        </p:tgtEl>
                                      </p:cBhvr>
                                    </p:animEffect>
                                  </p:childTnLst>
                                </p:cTn>
                              </p:par>
                              <p:par>
                                <p:cTn id="17" presetID="10" presetClass="entr" presetSubtype="0" fill="hold" nodeType="withEffect">
                                  <p:stCondLst>
                                    <p:cond delay="2075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750"/>
                                        <p:tgtEl>
                                          <p:spTgt spid="5">
                                            <p:txEl>
                                              <p:pRg st="4" end="4"/>
                                            </p:txEl>
                                          </p:spTgt>
                                        </p:tgtEl>
                                      </p:cBhvr>
                                    </p:animEffect>
                                  </p:childTnLst>
                                </p:cTn>
                              </p:par>
                              <p:par>
                                <p:cTn id="20" presetID="10" presetClass="entr" presetSubtype="0" fill="hold" nodeType="withEffect">
                                  <p:stCondLst>
                                    <p:cond delay="2075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750"/>
                                        <p:tgtEl>
                                          <p:spTgt spid="5">
                                            <p:txEl>
                                              <p:pRg st="5" end="5"/>
                                            </p:txEl>
                                          </p:spTgt>
                                        </p:tgtEl>
                                      </p:cBhvr>
                                    </p:animEffect>
                                  </p:childTnLst>
                                </p:cTn>
                              </p:par>
                              <p:par>
                                <p:cTn id="23" presetID="10" presetClass="entr" presetSubtype="0" fill="hold" nodeType="withEffect">
                                  <p:stCondLst>
                                    <p:cond delay="2350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750"/>
                                        <p:tgtEl>
                                          <p:spTgt spid="5">
                                            <p:txEl>
                                              <p:pRg st="6" end="6"/>
                                            </p:txEl>
                                          </p:spTgt>
                                        </p:tgtEl>
                                      </p:cBhvr>
                                    </p:animEffect>
                                  </p:childTnLst>
                                </p:cTn>
                              </p:par>
                              <p:par>
                                <p:cTn id="26" presetID="16" presetClass="entr" presetSubtype="21" fill="hold" grpId="0" nodeType="withEffect">
                                  <p:stCondLst>
                                    <p:cond delay="1550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1500"/>
                                        <p:tgtEl>
                                          <p:spTgt spid="2"/>
                                        </p:tgtEl>
                                      </p:cBhvr>
                                    </p:animEffect>
                                  </p:childTnLst>
                                </p:cTn>
                              </p:par>
                              <p:par>
                                <p:cTn id="29" presetID="16" presetClass="entr" presetSubtype="21" fill="hold" grpId="0" nodeType="withEffect">
                                  <p:stCondLst>
                                    <p:cond delay="2000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1500"/>
                                        <p:tgtEl>
                                          <p:spTgt spid="9"/>
                                        </p:tgtEl>
                                      </p:cBhvr>
                                    </p:animEffect>
                                  </p:childTnLst>
                                </p:cTn>
                              </p:par>
                              <p:par>
                                <p:cTn id="32" presetID="16" presetClass="entr" presetSubtype="21" fill="hold" grpId="0" nodeType="withEffect">
                                  <p:stCondLst>
                                    <p:cond delay="2475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3275498" y="1598957"/>
            <a:ext cx="1428714" cy="2584442"/>
            <a:chOff x="3282425" y="1598957"/>
            <a:chExt cx="1428714" cy="2584442"/>
          </a:xfrm>
        </p:grpSpPr>
        <p:grpSp>
          <p:nvGrpSpPr>
            <p:cNvPr id="26" name="Group 25"/>
            <p:cNvGrpSpPr/>
            <p:nvPr/>
          </p:nvGrpSpPr>
          <p:grpSpPr>
            <a:xfrm>
              <a:off x="3282425" y="1598957"/>
              <a:ext cx="1428714" cy="2584442"/>
              <a:chOff x="3282425" y="1598957"/>
              <a:chExt cx="1428714" cy="2584442"/>
            </a:xfrm>
          </p:grpSpPr>
          <p:sp>
            <p:nvSpPr>
              <p:cNvPr id="6" name="Rectangle 5">
                <a:extLst>
                  <a:ext uri="{FF2B5EF4-FFF2-40B4-BE49-F238E27FC236}">
                    <a16:creationId xmlns:a16="http://schemas.microsoft.com/office/drawing/2014/main" xmlns="" id="{C1771AD5-EF5D-41CD-B3BE-57EF01F09BF6}"/>
                  </a:ext>
                </a:extLst>
              </p:cNvPr>
              <p:cNvSpPr/>
              <p:nvPr/>
            </p:nvSpPr>
            <p:spPr>
              <a:xfrm>
                <a:off x="3420364" y="1598957"/>
                <a:ext cx="1152144" cy="2584442"/>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7901C059-BB75-49CC-B7CC-EDA3AAFB6F9A}"/>
                  </a:ext>
                </a:extLst>
              </p:cNvPr>
              <p:cNvSpPr txBox="1"/>
              <p:nvPr/>
            </p:nvSpPr>
            <p:spPr>
              <a:xfrm>
                <a:off x="3282425" y="1616259"/>
                <a:ext cx="1428714" cy="338554"/>
              </a:xfrm>
              <a:prstGeom prst="rect">
                <a:avLst/>
              </a:prstGeom>
              <a:noFill/>
            </p:spPr>
            <p:txBody>
              <a:bodyPr wrap="square" rtlCol="0">
                <a:spAutoFit/>
              </a:bodyPr>
              <a:lstStyle/>
              <a:p>
                <a:pPr algn="ctr" defTabSz="457189"/>
                <a:r>
                  <a:rPr lang="en-US" sz="1600" b="1" dirty="0">
                    <a:solidFill>
                      <a:prstClr val="black"/>
                    </a:solidFill>
                    <a:latin typeface="+mj-lt"/>
                  </a:rPr>
                  <a:t>2015</a:t>
                </a:r>
                <a:endParaRPr lang="en-US" sz="1600" b="1" dirty="0">
                  <a:solidFill>
                    <a:prstClr val="black"/>
                  </a:solidFill>
                  <a:highlight>
                    <a:srgbClr val="FFFF00"/>
                  </a:highlight>
                  <a:latin typeface="+mj-lt"/>
                </a:endParaRPr>
              </a:p>
            </p:txBody>
          </p:sp>
        </p:grpSp>
        <p:sp>
          <p:nvSpPr>
            <p:cNvPr id="14" name="TextBox 13">
              <a:extLst>
                <a:ext uri="{FF2B5EF4-FFF2-40B4-BE49-F238E27FC236}">
                  <a16:creationId xmlns:a16="http://schemas.microsoft.com/office/drawing/2014/main" xmlns="" id="{1622C1A4-8786-4580-B4FB-F123CE641824}"/>
                </a:ext>
              </a:extLst>
            </p:cNvPr>
            <p:cNvSpPr txBox="1"/>
            <p:nvPr/>
          </p:nvSpPr>
          <p:spPr>
            <a:xfrm>
              <a:off x="3409290" y="2950937"/>
              <a:ext cx="1158488" cy="646331"/>
            </a:xfrm>
            <a:prstGeom prst="rect">
              <a:avLst/>
            </a:prstGeom>
            <a:noFill/>
          </p:spPr>
          <p:txBody>
            <a:bodyPr wrap="square" rtlCol="0">
              <a:spAutoFit/>
            </a:bodyPr>
            <a:lstStyle/>
            <a:p>
              <a:pPr algn="ctr" defTabSz="457189"/>
              <a:r>
                <a:rPr lang="en-US" sz="1200" dirty="0">
                  <a:solidFill>
                    <a:prstClr val="black"/>
                  </a:solidFill>
                </a:rPr>
                <a:t>Tampa Bay Express (TBX) Master Plan</a:t>
              </a:r>
            </a:p>
          </p:txBody>
        </p:sp>
      </p:grpSp>
      <p:grpSp>
        <p:nvGrpSpPr>
          <p:cNvPr id="45" name="Group 44"/>
          <p:cNvGrpSpPr/>
          <p:nvPr/>
        </p:nvGrpSpPr>
        <p:grpSpPr>
          <a:xfrm>
            <a:off x="4569667" y="1598957"/>
            <a:ext cx="1055131" cy="2584442"/>
            <a:chOff x="4569667" y="1598957"/>
            <a:chExt cx="1055131" cy="2584442"/>
          </a:xfrm>
        </p:grpSpPr>
        <p:grpSp>
          <p:nvGrpSpPr>
            <p:cNvPr id="36" name="Group 35"/>
            <p:cNvGrpSpPr/>
            <p:nvPr/>
          </p:nvGrpSpPr>
          <p:grpSpPr>
            <a:xfrm>
              <a:off x="4569667" y="1598957"/>
              <a:ext cx="1045970" cy="2584442"/>
              <a:chOff x="4569667" y="1598957"/>
              <a:chExt cx="1045970" cy="2584442"/>
            </a:xfrm>
          </p:grpSpPr>
          <p:sp>
            <p:nvSpPr>
              <p:cNvPr id="8" name="Rectangle 7">
                <a:extLst>
                  <a:ext uri="{FF2B5EF4-FFF2-40B4-BE49-F238E27FC236}">
                    <a16:creationId xmlns:a16="http://schemas.microsoft.com/office/drawing/2014/main" xmlns="" id="{F15B4638-56DF-424E-AE4F-C065B9927915}"/>
                  </a:ext>
                </a:extLst>
              </p:cNvPr>
              <p:cNvSpPr/>
              <p:nvPr/>
            </p:nvSpPr>
            <p:spPr>
              <a:xfrm>
                <a:off x="4571151" y="1598957"/>
                <a:ext cx="1044486" cy="258444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4D66137A-C53C-43A1-85BB-94B69D15D843}"/>
                  </a:ext>
                </a:extLst>
              </p:cNvPr>
              <p:cNvSpPr txBox="1"/>
              <p:nvPr/>
            </p:nvSpPr>
            <p:spPr>
              <a:xfrm>
                <a:off x="4569667" y="1616259"/>
                <a:ext cx="1045970" cy="338554"/>
              </a:xfrm>
              <a:prstGeom prst="rect">
                <a:avLst/>
              </a:prstGeom>
              <a:noFill/>
            </p:spPr>
            <p:txBody>
              <a:bodyPr wrap="square" rtlCol="0">
                <a:spAutoFit/>
              </a:bodyPr>
              <a:lstStyle/>
              <a:p>
                <a:pPr algn="ctr" defTabSz="457189"/>
                <a:r>
                  <a:rPr lang="en-US" sz="1600" b="1" dirty="0">
                    <a:solidFill>
                      <a:prstClr val="black"/>
                    </a:solidFill>
                    <a:latin typeface="+mj-lt"/>
                  </a:rPr>
                  <a:t>2016</a:t>
                </a:r>
                <a:endParaRPr lang="en-US" sz="1600" b="1" dirty="0">
                  <a:solidFill>
                    <a:prstClr val="black"/>
                  </a:solidFill>
                  <a:highlight>
                    <a:srgbClr val="FFFF00"/>
                  </a:highlight>
                  <a:latin typeface="+mj-lt"/>
                </a:endParaRPr>
              </a:p>
            </p:txBody>
          </p:sp>
        </p:grpSp>
        <p:sp>
          <p:nvSpPr>
            <p:cNvPr id="17" name="TextBox 16">
              <a:extLst>
                <a:ext uri="{FF2B5EF4-FFF2-40B4-BE49-F238E27FC236}">
                  <a16:creationId xmlns:a16="http://schemas.microsoft.com/office/drawing/2014/main" xmlns="" id="{9C7DE97D-84B6-4A21-8800-7CA6BE55B2E6}"/>
                </a:ext>
              </a:extLst>
            </p:cNvPr>
            <p:cNvSpPr txBox="1"/>
            <p:nvPr/>
          </p:nvSpPr>
          <p:spPr>
            <a:xfrm>
              <a:off x="4569667" y="2950937"/>
              <a:ext cx="1055131" cy="461665"/>
            </a:xfrm>
            <a:prstGeom prst="rect">
              <a:avLst/>
            </a:prstGeom>
            <a:noFill/>
          </p:spPr>
          <p:txBody>
            <a:bodyPr wrap="square" rtlCol="0">
              <a:spAutoFit/>
            </a:bodyPr>
            <a:lstStyle/>
            <a:p>
              <a:pPr algn="ctr" defTabSz="457189"/>
              <a:r>
                <a:rPr lang="en-US" sz="1200" dirty="0">
                  <a:solidFill>
                    <a:prstClr val="black"/>
                  </a:solidFill>
                  <a:latin typeface="Franklin Gothic Book"/>
                </a:rPr>
                <a:t>TBX </a:t>
              </a:r>
            </a:p>
            <a:p>
              <a:pPr algn="ctr" defTabSz="457189"/>
              <a:r>
                <a:rPr lang="en-US" sz="1200" dirty="0">
                  <a:solidFill>
                    <a:prstClr val="black"/>
                  </a:solidFill>
                  <a:latin typeface="Franklin Gothic Book"/>
                </a:rPr>
                <a:t>Reset</a:t>
              </a:r>
            </a:p>
          </p:txBody>
        </p:sp>
      </p:grpSp>
      <p:grpSp>
        <p:nvGrpSpPr>
          <p:cNvPr id="46" name="Group 45"/>
          <p:cNvGrpSpPr/>
          <p:nvPr/>
        </p:nvGrpSpPr>
        <p:grpSpPr>
          <a:xfrm>
            <a:off x="5597824" y="1602103"/>
            <a:ext cx="1183077" cy="2584442"/>
            <a:chOff x="5604751" y="1602103"/>
            <a:chExt cx="1183077" cy="2584442"/>
          </a:xfrm>
        </p:grpSpPr>
        <p:grpSp>
          <p:nvGrpSpPr>
            <p:cNvPr id="37" name="Group 36"/>
            <p:cNvGrpSpPr/>
            <p:nvPr/>
          </p:nvGrpSpPr>
          <p:grpSpPr>
            <a:xfrm>
              <a:off x="5604751" y="1602103"/>
              <a:ext cx="1183077" cy="2584442"/>
              <a:chOff x="5604751" y="1602103"/>
              <a:chExt cx="1183077" cy="2584442"/>
            </a:xfrm>
          </p:grpSpPr>
          <p:sp>
            <p:nvSpPr>
              <p:cNvPr id="9" name="Rectangle 8">
                <a:extLst>
                  <a:ext uri="{FF2B5EF4-FFF2-40B4-BE49-F238E27FC236}">
                    <a16:creationId xmlns:a16="http://schemas.microsoft.com/office/drawing/2014/main" xmlns="" id="{4921AC60-05FD-4108-98A6-BB6FF0ADF69D}"/>
                  </a:ext>
                </a:extLst>
              </p:cNvPr>
              <p:cNvSpPr/>
              <p:nvPr/>
            </p:nvSpPr>
            <p:spPr>
              <a:xfrm>
                <a:off x="5624798" y="1602103"/>
                <a:ext cx="1152144" cy="2584442"/>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A0CCD20-6F90-46D6-B9FF-6C429BC7A1C7}"/>
                  </a:ext>
                </a:extLst>
              </p:cNvPr>
              <p:cNvSpPr txBox="1"/>
              <p:nvPr/>
            </p:nvSpPr>
            <p:spPr>
              <a:xfrm>
                <a:off x="5604751" y="1607423"/>
                <a:ext cx="1183077" cy="338554"/>
              </a:xfrm>
              <a:prstGeom prst="rect">
                <a:avLst/>
              </a:prstGeom>
              <a:noFill/>
            </p:spPr>
            <p:txBody>
              <a:bodyPr wrap="square" rtlCol="0">
                <a:spAutoFit/>
              </a:bodyPr>
              <a:lstStyle/>
              <a:p>
                <a:pPr algn="ctr" defTabSz="457189"/>
                <a:r>
                  <a:rPr lang="en-US" sz="1600" b="1" dirty="0">
                    <a:solidFill>
                      <a:prstClr val="black"/>
                    </a:solidFill>
                    <a:latin typeface="+mj-lt"/>
                  </a:rPr>
                  <a:t>2017</a:t>
                </a:r>
                <a:endParaRPr lang="en-US" sz="1600" b="1" dirty="0">
                  <a:solidFill>
                    <a:prstClr val="black"/>
                  </a:solidFill>
                  <a:highlight>
                    <a:srgbClr val="FFFF00"/>
                  </a:highlight>
                  <a:latin typeface="+mj-lt"/>
                </a:endParaRPr>
              </a:p>
            </p:txBody>
          </p:sp>
        </p:grpSp>
        <p:sp>
          <p:nvSpPr>
            <p:cNvPr id="20" name="TextBox 19">
              <a:extLst>
                <a:ext uri="{FF2B5EF4-FFF2-40B4-BE49-F238E27FC236}">
                  <a16:creationId xmlns:a16="http://schemas.microsoft.com/office/drawing/2014/main" xmlns="" id="{3AC22CFC-6BB6-48FF-89EE-A0CE21D91A97}"/>
                </a:ext>
              </a:extLst>
            </p:cNvPr>
            <p:cNvSpPr txBox="1"/>
            <p:nvPr/>
          </p:nvSpPr>
          <p:spPr>
            <a:xfrm>
              <a:off x="5637361" y="2950937"/>
              <a:ext cx="1141322" cy="1200329"/>
            </a:xfrm>
            <a:prstGeom prst="rect">
              <a:avLst/>
            </a:prstGeom>
            <a:noFill/>
          </p:spPr>
          <p:txBody>
            <a:bodyPr wrap="square" rtlCol="0">
              <a:spAutoFit/>
            </a:bodyPr>
            <a:lstStyle/>
            <a:p>
              <a:pPr algn="ctr" defTabSz="457189"/>
              <a:r>
                <a:rPr lang="en-US" sz="1200" dirty="0">
                  <a:solidFill>
                    <a:prstClr val="black"/>
                  </a:solidFill>
                  <a:latin typeface="Franklin Gothic Book"/>
                </a:rPr>
                <a:t>Launched Tampa Bay Next and started Supplemental EIS (SEIS)</a:t>
              </a:r>
            </a:p>
          </p:txBody>
        </p:sp>
      </p:grpSp>
      <p:grpSp>
        <p:nvGrpSpPr>
          <p:cNvPr id="48" name="Group 47"/>
          <p:cNvGrpSpPr/>
          <p:nvPr/>
        </p:nvGrpSpPr>
        <p:grpSpPr>
          <a:xfrm>
            <a:off x="7890516" y="1598956"/>
            <a:ext cx="1417513" cy="2587589"/>
            <a:chOff x="7890516" y="1598956"/>
            <a:chExt cx="1417513" cy="2587589"/>
          </a:xfrm>
        </p:grpSpPr>
        <p:grpSp>
          <p:nvGrpSpPr>
            <p:cNvPr id="39" name="Group 38"/>
            <p:cNvGrpSpPr/>
            <p:nvPr/>
          </p:nvGrpSpPr>
          <p:grpSpPr>
            <a:xfrm>
              <a:off x="7890516" y="1598956"/>
              <a:ext cx="1417513" cy="2587589"/>
              <a:chOff x="7890516" y="1598956"/>
              <a:chExt cx="1417513" cy="2587589"/>
            </a:xfrm>
          </p:grpSpPr>
          <p:sp>
            <p:nvSpPr>
              <p:cNvPr id="5" name="Rectangle 4">
                <a:extLst>
                  <a:ext uri="{FF2B5EF4-FFF2-40B4-BE49-F238E27FC236}">
                    <a16:creationId xmlns:a16="http://schemas.microsoft.com/office/drawing/2014/main" xmlns="" id="{3D895861-BB57-4F31-9F77-71888F953DF2}"/>
                  </a:ext>
                </a:extLst>
              </p:cNvPr>
              <p:cNvSpPr/>
              <p:nvPr/>
            </p:nvSpPr>
            <p:spPr>
              <a:xfrm>
                <a:off x="8026896" y="1598956"/>
                <a:ext cx="1152144" cy="258758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61BE2545-58B2-49B3-B603-C26B567B7043}"/>
                  </a:ext>
                </a:extLst>
              </p:cNvPr>
              <p:cNvSpPr txBox="1"/>
              <p:nvPr/>
            </p:nvSpPr>
            <p:spPr>
              <a:xfrm>
                <a:off x="7890516" y="1617947"/>
                <a:ext cx="1417513" cy="338554"/>
              </a:xfrm>
              <a:prstGeom prst="rect">
                <a:avLst/>
              </a:prstGeom>
              <a:noFill/>
            </p:spPr>
            <p:txBody>
              <a:bodyPr wrap="square" rtlCol="0">
                <a:spAutoFit/>
              </a:bodyPr>
              <a:lstStyle/>
              <a:p>
                <a:pPr algn="ctr" defTabSz="457189"/>
                <a:r>
                  <a:rPr lang="en-US" sz="1600" b="1" dirty="0">
                    <a:solidFill>
                      <a:prstClr val="black"/>
                    </a:solidFill>
                    <a:latin typeface="+mj-lt"/>
                  </a:rPr>
                  <a:t>May 2019</a:t>
                </a:r>
                <a:endParaRPr lang="en-US" sz="1600" b="1" dirty="0">
                  <a:solidFill>
                    <a:prstClr val="black"/>
                  </a:solidFill>
                  <a:highlight>
                    <a:srgbClr val="FFFF00"/>
                  </a:highlight>
                  <a:latin typeface="+mj-lt"/>
                </a:endParaRPr>
              </a:p>
            </p:txBody>
          </p:sp>
        </p:grpSp>
        <p:sp>
          <p:nvSpPr>
            <p:cNvPr id="23" name="TextBox 22">
              <a:extLst>
                <a:ext uri="{FF2B5EF4-FFF2-40B4-BE49-F238E27FC236}">
                  <a16:creationId xmlns:a16="http://schemas.microsoft.com/office/drawing/2014/main" xmlns="" id="{1B203649-A456-4976-A240-AC329462E670}"/>
                </a:ext>
              </a:extLst>
            </p:cNvPr>
            <p:cNvSpPr txBox="1"/>
            <p:nvPr/>
          </p:nvSpPr>
          <p:spPr>
            <a:xfrm>
              <a:off x="7997841" y="2950937"/>
              <a:ext cx="1198132" cy="1015663"/>
            </a:xfrm>
            <a:prstGeom prst="rect">
              <a:avLst/>
            </a:prstGeom>
            <a:noFill/>
          </p:spPr>
          <p:txBody>
            <a:bodyPr wrap="square" rtlCol="0">
              <a:spAutoFit/>
            </a:bodyPr>
            <a:lstStyle/>
            <a:p>
              <a:pPr algn="ctr" defTabSz="457189"/>
              <a:r>
                <a:rPr lang="en-US" sz="1200" dirty="0">
                  <a:solidFill>
                    <a:prstClr val="black"/>
                  </a:solidFill>
                  <a:latin typeface="Franklin Gothic Book"/>
                </a:rPr>
                <a:t>Public Workshops </a:t>
              </a:r>
              <a:r>
                <a:rPr lang="en-US" sz="1200" dirty="0" smtClean="0">
                  <a:solidFill>
                    <a:prstClr val="black"/>
                  </a:solidFill>
                  <a:latin typeface="Franklin Gothic Book"/>
                </a:rPr>
                <a:t/>
              </a:r>
              <a:br>
                <a:rPr lang="en-US" sz="1200" dirty="0" smtClean="0">
                  <a:solidFill>
                    <a:prstClr val="black"/>
                  </a:solidFill>
                  <a:latin typeface="Franklin Gothic Book"/>
                </a:rPr>
              </a:br>
              <a:r>
                <a:rPr lang="en-US" sz="1200" dirty="0" smtClean="0">
                  <a:solidFill>
                    <a:prstClr val="black"/>
                  </a:solidFill>
                  <a:latin typeface="Franklin Gothic Book"/>
                </a:rPr>
                <a:t>and </a:t>
              </a:r>
              <a:r>
                <a:rPr lang="en-US" sz="1200" dirty="0">
                  <a:solidFill>
                    <a:prstClr val="black"/>
                  </a:solidFill>
                  <a:latin typeface="Franklin Gothic Book"/>
                </a:rPr>
                <a:t>Draft Documents Available</a:t>
              </a:r>
            </a:p>
          </p:txBody>
        </p:sp>
      </p:grpSp>
      <p:grpSp>
        <p:nvGrpSpPr>
          <p:cNvPr id="43" name="Group 42"/>
          <p:cNvGrpSpPr/>
          <p:nvPr/>
        </p:nvGrpSpPr>
        <p:grpSpPr>
          <a:xfrm>
            <a:off x="2144859" y="1598957"/>
            <a:ext cx="1399289" cy="2584442"/>
            <a:chOff x="2144859" y="1598957"/>
            <a:chExt cx="1399289" cy="2584442"/>
          </a:xfrm>
        </p:grpSpPr>
        <p:grpSp>
          <p:nvGrpSpPr>
            <p:cNvPr id="21" name="Group 20"/>
            <p:cNvGrpSpPr/>
            <p:nvPr/>
          </p:nvGrpSpPr>
          <p:grpSpPr>
            <a:xfrm>
              <a:off x="2144859" y="1598957"/>
              <a:ext cx="1399289" cy="2584442"/>
              <a:chOff x="2144859" y="1598957"/>
              <a:chExt cx="1399289" cy="2584442"/>
            </a:xfrm>
          </p:grpSpPr>
          <p:sp>
            <p:nvSpPr>
              <p:cNvPr id="7" name="Rectangle 6">
                <a:extLst>
                  <a:ext uri="{FF2B5EF4-FFF2-40B4-BE49-F238E27FC236}">
                    <a16:creationId xmlns:a16="http://schemas.microsoft.com/office/drawing/2014/main" xmlns="" id="{1877C09A-44DB-4226-B753-A6E12888BA93}"/>
                  </a:ext>
                </a:extLst>
              </p:cNvPr>
              <p:cNvSpPr/>
              <p:nvPr/>
            </p:nvSpPr>
            <p:spPr>
              <a:xfrm>
                <a:off x="2264042" y="1598957"/>
                <a:ext cx="1152144" cy="2584442"/>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294B1041-C982-4879-B71F-9437138C1896}"/>
                  </a:ext>
                </a:extLst>
              </p:cNvPr>
              <p:cNvSpPr txBox="1"/>
              <p:nvPr/>
            </p:nvSpPr>
            <p:spPr>
              <a:xfrm>
                <a:off x="2144859" y="1616259"/>
                <a:ext cx="1399289" cy="584775"/>
              </a:xfrm>
              <a:prstGeom prst="rect">
                <a:avLst/>
              </a:prstGeom>
              <a:noFill/>
            </p:spPr>
            <p:txBody>
              <a:bodyPr wrap="square" rtlCol="0">
                <a:spAutoFit/>
              </a:bodyPr>
              <a:lstStyle/>
              <a:p>
                <a:pPr algn="ctr" defTabSz="457189"/>
                <a:r>
                  <a:rPr lang="en-US" sz="1600" b="1" dirty="0">
                    <a:solidFill>
                      <a:prstClr val="black"/>
                    </a:solidFill>
                    <a:latin typeface="+mj-lt"/>
                  </a:rPr>
                  <a:t>2000 – </a:t>
                </a:r>
              </a:p>
              <a:p>
                <a:pPr algn="ctr" defTabSz="457189"/>
                <a:r>
                  <a:rPr lang="en-US" sz="1600" b="1" dirty="0">
                    <a:solidFill>
                      <a:prstClr val="black"/>
                    </a:solidFill>
                    <a:latin typeface="+mj-lt"/>
                  </a:rPr>
                  <a:t>2015</a:t>
                </a:r>
                <a:endParaRPr lang="en-US" sz="1600" b="1" dirty="0">
                  <a:solidFill>
                    <a:prstClr val="black"/>
                  </a:solidFill>
                  <a:highlight>
                    <a:srgbClr val="FFFF00"/>
                  </a:highlight>
                  <a:latin typeface="+mj-lt"/>
                </a:endParaRPr>
              </a:p>
            </p:txBody>
          </p:sp>
        </p:grpSp>
        <p:sp>
          <p:nvSpPr>
            <p:cNvPr id="25" name="TextBox 24">
              <a:extLst>
                <a:ext uri="{FF2B5EF4-FFF2-40B4-BE49-F238E27FC236}">
                  <a16:creationId xmlns:a16="http://schemas.microsoft.com/office/drawing/2014/main" xmlns="" id="{53FF2D8B-351F-438F-A245-D4CB72CF000E}"/>
                </a:ext>
              </a:extLst>
            </p:cNvPr>
            <p:cNvSpPr txBox="1"/>
            <p:nvPr/>
          </p:nvSpPr>
          <p:spPr>
            <a:xfrm>
              <a:off x="2237162" y="2950937"/>
              <a:ext cx="1225147" cy="1200329"/>
            </a:xfrm>
            <a:prstGeom prst="rect">
              <a:avLst/>
            </a:prstGeom>
            <a:noFill/>
          </p:spPr>
          <p:txBody>
            <a:bodyPr wrap="square" rtlCol="0">
              <a:spAutoFit/>
            </a:bodyPr>
            <a:lstStyle/>
            <a:p>
              <a:pPr algn="ctr" defTabSz="457189"/>
              <a:r>
                <a:rPr lang="en-US" sz="1200" dirty="0">
                  <a:solidFill>
                    <a:prstClr val="black"/>
                  </a:solidFill>
                  <a:latin typeface="Franklin Gothic Book"/>
                </a:rPr>
                <a:t>Reevaluate and Construct Outer Roadways on    I-275, I-4, and the </a:t>
              </a:r>
              <a:r>
                <a:rPr lang="en-US" sz="1200" dirty="0" err="1">
                  <a:solidFill>
                    <a:prstClr val="black"/>
                  </a:solidFill>
                  <a:latin typeface="Franklin Gothic Book"/>
                </a:rPr>
                <a:t>Selmon</a:t>
              </a:r>
              <a:r>
                <a:rPr lang="en-US" sz="1200" dirty="0">
                  <a:solidFill>
                    <a:prstClr val="black"/>
                  </a:solidFill>
                  <a:latin typeface="Franklin Gothic Book"/>
                </a:rPr>
                <a:t> Connector</a:t>
              </a:r>
            </a:p>
          </p:txBody>
        </p:sp>
      </p:grpSp>
      <p:grpSp>
        <p:nvGrpSpPr>
          <p:cNvPr id="47" name="Group 46"/>
          <p:cNvGrpSpPr/>
          <p:nvPr/>
        </p:nvGrpSpPr>
        <p:grpSpPr>
          <a:xfrm>
            <a:off x="6734072" y="1598957"/>
            <a:ext cx="1298444" cy="2587588"/>
            <a:chOff x="6740999" y="1598957"/>
            <a:chExt cx="1298444" cy="2587588"/>
          </a:xfrm>
        </p:grpSpPr>
        <p:grpSp>
          <p:nvGrpSpPr>
            <p:cNvPr id="38" name="Group 37"/>
            <p:cNvGrpSpPr/>
            <p:nvPr/>
          </p:nvGrpSpPr>
          <p:grpSpPr>
            <a:xfrm>
              <a:off x="6740999" y="1598957"/>
              <a:ext cx="1298444" cy="2587588"/>
              <a:chOff x="6740999" y="1598957"/>
              <a:chExt cx="1298444" cy="2587588"/>
            </a:xfrm>
          </p:grpSpPr>
          <p:sp>
            <p:nvSpPr>
              <p:cNvPr id="10" name="Rectangle 9">
                <a:extLst>
                  <a:ext uri="{FF2B5EF4-FFF2-40B4-BE49-F238E27FC236}">
                    <a16:creationId xmlns:a16="http://schemas.microsoft.com/office/drawing/2014/main" xmlns="" id="{B48E1A31-3869-438E-97CD-445600E24887}"/>
                  </a:ext>
                </a:extLst>
              </p:cNvPr>
              <p:cNvSpPr/>
              <p:nvPr/>
            </p:nvSpPr>
            <p:spPr>
              <a:xfrm>
                <a:off x="6776942" y="1598957"/>
                <a:ext cx="1251923" cy="2587588"/>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EA34B4EE-AFAD-440A-9860-D3B5BA616AD6}"/>
                  </a:ext>
                </a:extLst>
              </p:cNvPr>
              <p:cNvSpPr txBox="1"/>
              <p:nvPr/>
            </p:nvSpPr>
            <p:spPr>
              <a:xfrm>
                <a:off x="6740999" y="1623308"/>
                <a:ext cx="1298444" cy="338554"/>
              </a:xfrm>
              <a:prstGeom prst="rect">
                <a:avLst/>
              </a:prstGeom>
              <a:noFill/>
            </p:spPr>
            <p:txBody>
              <a:bodyPr wrap="square" rtlCol="0">
                <a:spAutoFit/>
              </a:bodyPr>
              <a:lstStyle/>
              <a:p>
                <a:pPr algn="ctr" defTabSz="457189"/>
                <a:r>
                  <a:rPr lang="en-US" sz="1600" b="1" dirty="0">
                    <a:solidFill>
                      <a:prstClr val="black"/>
                    </a:solidFill>
                    <a:latin typeface="+mj-lt"/>
                  </a:rPr>
                  <a:t>2017 - 2019</a:t>
                </a:r>
                <a:endParaRPr lang="en-US" sz="1600" b="1" dirty="0">
                  <a:solidFill>
                    <a:prstClr val="black"/>
                  </a:solidFill>
                  <a:highlight>
                    <a:srgbClr val="FFFF00"/>
                  </a:highlight>
                  <a:latin typeface="+mj-lt"/>
                </a:endParaRPr>
              </a:p>
            </p:txBody>
          </p:sp>
        </p:grpSp>
        <p:sp>
          <p:nvSpPr>
            <p:cNvPr id="32" name="TextBox 31">
              <a:extLst>
                <a:ext uri="{FF2B5EF4-FFF2-40B4-BE49-F238E27FC236}">
                  <a16:creationId xmlns:a16="http://schemas.microsoft.com/office/drawing/2014/main" xmlns="" id="{301A2F87-EAEA-4CD3-B777-B6AF5CF63D48}"/>
                </a:ext>
              </a:extLst>
            </p:cNvPr>
            <p:cNvSpPr txBox="1"/>
            <p:nvPr/>
          </p:nvSpPr>
          <p:spPr>
            <a:xfrm>
              <a:off x="6832804" y="2950937"/>
              <a:ext cx="1141322" cy="1015663"/>
            </a:xfrm>
            <a:prstGeom prst="rect">
              <a:avLst/>
            </a:prstGeom>
            <a:noFill/>
          </p:spPr>
          <p:txBody>
            <a:bodyPr wrap="square" rtlCol="0">
              <a:spAutoFit/>
            </a:bodyPr>
            <a:lstStyle/>
            <a:p>
              <a:pPr algn="ctr" defTabSz="457189"/>
              <a:r>
                <a:rPr lang="en-US" sz="1200" dirty="0">
                  <a:solidFill>
                    <a:prstClr val="black"/>
                  </a:solidFill>
                  <a:latin typeface="Franklin Gothic Book"/>
                </a:rPr>
                <a:t>Intense Public Engagement  including Public Workshop</a:t>
              </a:r>
            </a:p>
          </p:txBody>
        </p:sp>
      </p:grpSp>
      <p:grpSp>
        <p:nvGrpSpPr>
          <p:cNvPr id="42" name="Group 41"/>
          <p:cNvGrpSpPr/>
          <p:nvPr/>
        </p:nvGrpSpPr>
        <p:grpSpPr>
          <a:xfrm>
            <a:off x="1012471" y="1598957"/>
            <a:ext cx="1293798" cy="2584442"/>
            <a:chOff x="1012471" y="1598957"/>
            <a:chExt cx="1293798" cy="2584442"/>
          </a:xfrm>
        </p:grpSpPr>
        <p:grpSp>
          <p:nvGrpSpPr>
            <p:cNvPr id="41" name="Group 40"/>
            <p:cNvGrpSpPr/>
            <p:nvPr/>
          </p:nvGrpSpPr>
          <p:grpSpPr>
            <a:xfrm>
              <a:off x="1012471" y="1598957"/>
              <a:ext cx="1293798" cy="2584442"/>
              <a:chOff x="1012471" y="1598957"/>
              <a:chExt cx="1293798" cy="2584442"/>
            </a:xfrm>
          </p:grpSpPr>
          <p:sp>
            <p:nvSpPr>
              <p:cNvPr id="11" name="Rectangle 10">
                <a:extLst>
                  <a:ext uri="{FF2B5EF4-FFF2-40B4-BE49-F238E27FC236}">
                    <a16:creationId xmlns:a16="http://schemas.microsoft.com/office/drawing/2014/main" xmlns="" id="{686DE891-CB6D-47A5-A835-492DEDC91C26}"/>
                  </a:ext>
                </a:extLst>
              </p:cNvPr>
              <p:cNvSpPr/>
              <p:nvPr/>
            </p:nvSpPr>
            <p:spPr>
              <a:xfrm>
                <a:off x="1041452" y="1598957"/>
                <a:ext cx="1223062" cy="2584442"/>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45B0AEA8-18F5-45AC-AE2D-3D660D7B100C}"/>
                  </a:ext>
                </a:extLst>
              </p:cNvPr>
              <p:cNvSpPr txBox="1"/>
              <p:nvPr/>
            </p:nvSpPr>
            <p:spPr>
              <a:xfrm>
                <a:off x="1012471" y="2950937"/>
                <a:ext cx="1293798" cy="1015663"/>
              </a:xfrm>
              <a:prstGeom prst="rect">
                <a:avLst/>
              </a:prstGeom>
              <a:noFill/>
            </p:spPr>
            <p:txBody>
              <a:bodyPr wrap="square" rtlCol="0">
                <a:spAutoFit/>
              </a:bodyPr>
              <a:lstStyle/>
              <a:p>
                <a:pPr algn="ctr" defTabSz="457189"/>
                <a:r>
                  <a:rPr lang="en-US" sz="1200" dirty="0">
                    <a:solidFill>
                      <a:prstClr val="black"/>
                    </a:solidFill>
                    <a:latin typeface="Franklin Gothic Book"/>
                  </a:rPr>
                  <a:t>Tampa Interstate Study (TIS) </a:t>
                </a:r>
                <a:r>
                  <a:rPr lang="en-US" sz="1200" dirty="0" smtClean="0">
                    <a:solidFill>
                      <a:prstClr val="black"/>
                    </a:solidFill>
                    <a:latin typeface="Franklin Gothic Book"/>
                  </a:rPr>
                  <a:t/>
                </a:r>
                <a:br>
                  <a:rPr lang="en-US" sz="1200" dirty="0" smtClean="0">
                    <a:solidFill>
                      <a:prstClr val="black"/>
                    </a:solidFill>
                    <a:latin typeface="Franklin Gothic Book"/>
                  </a:rPr>
                </a:br>
                <a:r>
                  <a:rPr lang="en-US" sz="1200" dirty="0" smtClean="0">
                    <a:solidFill>
                      <a:prstClr val="black"/>
                    </a:solidFill>
                    <a:latin typeface="Franklin Gothic Book"/>
                  </a:rPr>
                  <a:t>Final </a:t>
                </a:r>
                <a:r>
                  <a:rPr lang="en-US" sz="1200" dirty="0">
                    <a:solidFill>
                      <a:prstClr val="black"/>
                    </a:solidFill>
                    <a:latin typeface="Franklin Gothic Book"/>
                  </a:rPr>
                  <a:t>EIS (FEIS) Records of Decision (RODs)</a:t>
                </a:r>
              </a:p>
            </p:txBody>
          </p:sp>
        </p:grpSp>
        <p:sp>
          <p:nvSpPr>
            <p:cNvPr id="15" name="TextBox 14">
              <a:extLst>
                <a:ext uri="{FF2B5EF4-FFF2-40B4-BE49-F238E27FC236}">
                  <a16:creationId xmlns:a16="http://schemas.microsoft.com/office/drawing/2014/main" xmlns="" id="{EA38DF3D-255D-4974-BF12-A62E54ABB95B}"/>
                </a:ext>
              </a:extLst>
            </p:cNvPr>
            <p:cNvSpPr txBox="1"/>
            <p:nvPr/>
          </p:nvSpPr>
          <p:spPr>
            <a:xfrm>
              <a:off x="1187493" y="1605287"/>
              <a:ext cx="870246" cy="584775"/>
            </a:xfrm>
            <a:prstGeom prst="rect">
              <a:avLst/>
            </a:prstGeom>
            <a:noFill/>
          </p:spPr>
          <p:txBody>
            <a:bodyPr wrap="square" rtlCol="0">
              <a:spAutoFit/>
            </a:bodyPr>
            <a:lstStyle/>
            <a:p>
              <a:pPr algn="ctr" defTabSz="457189"/>
              <a:r>
                <a:rPr lang="en-US" sz="1600" b="1" dirty="0">
                  <a:solidFill>
                    <a:prstClr val="black"/>
                  </a:solidFill>
                  <a:latin typeface="+mj-lt"/>
                </a:rPr>
                <a:t>1997 &amp; 1999</a:t>
              </a:r>
              <a:endParaRPr lang="en-US" sz="1600" b="1" dirty="0">
                <a:solidFill>
                  <a:prstClr val="black"/>
                </a:solidFill>
                <a:highlight>
                  <a:srgbClr val="FFFF00"/>
                </a:highlight>
                <a:latin typeface="+mj-lt"/>
              </a:endParaRPr>
            </a:p>
          </p:txBody>
        </p:sp>
      </p:grpSp>
      <p:grpSp>
        <p:nvGrpSpPr>
          <p:cNvPr id="40" name="Group 39"/>
          <p:cNvGrpSpPr/>
          <p:nvPr/>
        </p:nvGrpSpPr>
        <p:grpSpPr>
          <a:xfrm>
            <a:off x="-238055" y="1598957"/>
            <a:ext cx="1399289" cy="2587588"/>
            <a:chOff x="-238055" y="1598957"/>
            <a:chExt cx="1399289" cy="2587588"/>
          </a:xfrm>
        </p:grpSpPr>
        <p:grpSp>
          <p:nvGrpSpPr>
            <p:cNvPr id="2" name="Group 1"/>
            <p:cNvGrpSpPr/>
            <p:nvPr/>
          </p:nvGrpSpPr>
          <p:grpSpPr>
            <a:xfrm>
              <a:off x="-238055" y="1598957"/>
              <a:ext cx="1399289" cy="2587588"/>
              <a:chOff x="-238055" y="1598957"/>
              <a:chExt cx="1399289" cy="2587588"/>
            </a:xfrm>
          </p:grpSpPr>
          <p:sp>
            <p:nvSpPr>
              <p:cNvPr id="27" name="Rectangle 26">
                <a:extLst>
                  <a:ext uri="{FF2B5EF4-FFF2-40B4-BE49-F238E27FC236}">
                    <a16:creationId xmlns:a16="http://schemas.microsoft.com/office/drawing/2014/main" xmlns="" id="{898C43CF-3E52-4034-8D12-BA35D71F53FE}"/>
                  </a:ext>
                </a:extLst>
              </p:cNvPr>
              <p:cNvSpPr/>
              <p:nvPr/>
            </p:nvSpPr>
            <p:spPr>
              <a:xfrm>
                <a:off x="838" y="1598957"/>
                <a:ext cx="1040614" cy="2587588"/>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BA3B088F-5914-4867-AA99-7AD07D0174EF}"/>
                  </a:ext>
                </a:extLst>
              </p:cNvPr>
              <p:cNvSpPr txBox="1"/>
              <p:nvPr/>
            </p:nvSpPr>
            <p:spPr>
              <a:xfrm>
                <a:off x="-238055" y="1605287"/>
                <a:ext cx="1399289" cy="584775"/>
              </a:xfrm>
              <a:prstGeom prst="rect">
                <a:avLst/>
              </a:prstGeom>
              <a:noFill/>
            </p:spPr>
            <p:txBody>
              <a:bodyPr wrap="square" rtlCol="0">
                <a:spAutoFit/>
              </a:bodyPr>
              <a:lstStyle/>
              <a:p>
                <a:pPr algn="ctr" defTabSz="457189"/>
                <a:r>
                  <a:rPr lang="en-US" sz="1600" b="1" dirty="0">
                    <a:solidFill>
                      <a:prstClr val="black"/>
                    </a:solidFill>
                    <a:latin typeface="+mj-lt"/>
                  </a:rPr>
                  <a:t>1985</a:t>
                </a:r>
              </a:p>
              <a:p>
                <a:pPr algn="ctr" defTabSz="457189"/>
                <a:r>
                  <a:rPr lang="en-US" sz="1600" b="1" dirty="0">
                    <a:solidFill>
                      <a:prstClr val="black"/>
                    </a:solidFill>
                    <a:latin typeface="+mj-lt"/>
                  </a:rPr>
                  <a:t> - 1989</a:t>
                </a:r>
                <a:endParaRPr lang="en-US" sz="1600" b="1" dirty="0">
                  <a:solidFill>
                    <a:prstClr val="black"/>
                  </a:solidFill>
                  <a:highlight>
                    <a:srgbClr val="FFFF00"/>
                  </a:highlight>
                  <a:latin typeface="+mj-lt"/>
                </a:endParaRPr>
              </a:p>
            </p:txBody>
          </p:sp>
        </p:grpSp>
        <p:sp>
          <p:nvSpPr>
            <p:cNvPr id="33" name="TextBox 32">
              <a:extLst>
                <a:ext uri="{FF2B5EF4-FFF2-40B4-BE49-F238E27FC236}">
                  <a16:creationId xmlns:a16="http://schemas.microsoft.com/office/drawing/2014/main" xmlns="" id="{E7ADEDA6-7636-4369-97D4-27BC6932AB9C}"/>
                </a:ext>
              </a:extLst>
            </p:cNvPr>
            <p:cNvSpPr txBox="1"/>
            <p:nvPr/>
          </p:nvSpPr>
          <p:spPr>
            <a:xfrm>
              <a:off x="-95033" y="3002995"/>
              <a:ext cx="1225147" cy="830997"/>
            </a:xfrm>
            <a:prstGeom prst="rect">
              <a:avLst/>
            </a:prstGeom>
            <a:noFill/>
          </p:spPr>
          <p:txBody>
            <a:bodyPr wrap="square" rtlCol="0">
              <a:spAutoFit/>
            </a:bodyPr>
            <a:lstStyle/>
            <a:p>
              <a:pPr algn="ctr" defTabSz="457189"/>
              <a:r>
                <a:rPr lang="en-US" sz="1200" dirty="0">
                  <a:solidFill>
                    <a:prstClr val="black"/>
                  </a:solidFill>
                  <a:latin typeface="Franklin Gothic Book"/>
                </a:rPr>
                <a:t>Tampa Interstate </a:t>
              </a:r>
            </a:p>
            <a:p>
              <a:pPr algn="ctr" defTabSz="457189"/>
              <a:r>
                <a:rPr lang="en-US" sz="1200" dirty="0">
                  <a:solidFill>
                    <a:prstClr val="black"/>
                  </a:solidFill>
                  <a:latin typeface="Franklin Gothic Book"/>
                </a:rPr>
                <a:t>Study (TIS) Master Plan</a:t>
              </a:r>
            </a:p>
          </p:txBody>
        </p:sp>
      </p:grpSp>
      <p:sp>
        <p:nvSpPr>
          <p:cNvPr id="34" name="Oval 33">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1</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35" name="Title 8">
            <a:extLst>
              <a:ext uri="{FF2B5EF4-FFF2-40B4-BE49-F238E27FC236}">
                <a16:creationId xmlns:a16="http://schemas.microsoft.com/office/drawing/2014/main" xmlns="" id="{0A580B42-D3DB-924B-994A-8542A92E5304}"/>
              </a:ext>
            </a:extLst>
          </p:cNvPr>
          <p:cNvSpPr txBox="1">
            <a:spLocks/>
          </p:cNvSpPr>
          <p:nvPr/>
        </p:nvSpPr>
        <p:spPr>
          <a:xfrm>
            <a:off x="0" y="1039062"/>
            <a:ext cx="9143999" cy="46423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900"/>
              </a:lnSpc>
            </a:pPr>
            <a:r>
              <a:rPr lang="en-US" sz="2900" b="1" dirty="0" smtClean="0"/>
              <a:t>How did we get here?</a:t>
            </a:r>
            <a:endParaRPr lang="en-US" sz="2900" b="1" dirty="0"/>
          </a:p>
        </p:txBody>
      </p:sp>
      <p:sp>
        <p:nvSpPr>
          <p:cNvPr id="49"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5</a:t>
            </a:fld>
            <a:endParaRPr lang="en-US" sz="1000" dirty="0"/>
          </a:p>
        </p:txBody>
      </p:sp>
      <p:sp>
        <p:nvSpPr>
          <p:cNvPr id="56" name="Arrow: Right 5">
            <a:extLst>
              <a:ext uri="{FF2B5EF4-FFF2-40B4-BE49-F238E27FC236}">
                <a16:creationId xmlns:a16="http://schemas.microsoft.com/office/drawing/2014/main" xmlns="" id="{B27E8477-2EB9-41AB-9B40-7C063277EE3E}"/>
              </a:ext>
            </a:extLst>
          </p:cNvPr>
          <p:cNvSpPr/>
          <p:nvPr/>
        </p:nvSpPr>
        <p:spPr>
          <a:xfrm>
            <a:off x="7989374" y="2223268"/>
            <a:ext cx="1215131"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55" name="Arrow: Right 5">
            <a:extLst>
              <a:ext uri="{FF2B5EF4-FFF2-40B4-BE49-F238E27FC236}">
                <a16:creationId xmlns:a16="http://schemas.microsoft.com/office/drawing/2014/main" xmlns="" id="{B27E8477-2EB9-41AB-9B40-7C063277EE3E}"/>
              </a:ext>
            </a:extLst>
          </p:cNvPr>
          <p:cNvSpPr/>
          <p:nvPr/>
        </p:nvSpPr>
        <p:spPr>
          <a:xfrm>
            <a:off x="6770015" y="2223822"/>
            <a:ext cx="147148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54" name="Arrow: Right 5">
            <a:extLst>
              <a:ext uri="{FF2B5EF4-FFF2-40B4-BE49-F238E27FC236}">
                <a16:creationId xmlns:a16="http://schemas.microsoft.com/office/drawing/2014/main" xmlns="" id="{B27E8477-2EB9-41AB-9B40-7C063277EE3E}"/>
              </a:ext>
            </a:extLst>
          </p:cNvPr>
          <p:cNvSpPr/>
          <p:nvPr/>
        </p:nvSpPr>
        <p:spPr>
          <a:xfrm>
            <a:off x="5698849" y="2214982"/>
            <a:ext cx="130334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53" name="Arrow: Right 5">
            <a:extLst>
              <a:ext uri="{FF2B5EF4-FFF2-40B4-BE49-F238E27FC236}">
                <a16:creationId xmlns:a16="http://schemas.microsoft.com/office/drawing/2014/main" xmlns="" id="{B27E8477-2EB9-41AB-9B40-7C063277EE3E}"/>
              </a:ext>
            </a:extLst>
          </p:cNvPr>
          <p:cNvSpPr/>
          <p:nvPr/>
        </p:nvSpPr>
        <p:spPr>
          <a:xfrm>
            <a:off x="4530399" y="2214982"/>
            <a:ext cx="130334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52" name="Arrow: Right 5">
            <a:extLst>
              <a:ext uri="{FF2B5EF4-FFF2-40B4-BE49-F238E27FC236}">
                <a16:creationId xmlns:a16="http://schemas.microsoft.com/office/drawing/2014/main" xmlns="" id="{B27E8477-2EB9-41AB-9B40-7C063277EE3E}"/>
              </a:ext>
            </a:extLst>
          </p:cNvPr>
          <p:cNvSpPr/>
          <p:nvPr/>
        </p:nvSpPr>
        <p:spPr>
          <a:xfrm>
            <a:off x="3480301" y="2205457"/>
            <a:ext cx="130334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51" name="Arrow: Right 5">
            <a:extLst>
              <a:ext uri="{FF2B5EF4-FFF2-40B4-BE49-F238E27FC236}">
                <a16:creationId xmlns:a16="http://schemas.microsoft.com/office/drawing/2014/main" xmlns="" id="{B27E8477-2EB9-41AB-9B40-7C063277EE3E}"/>
              </a:ext>
            </a:extLst>
          </p:cNvPr>
          <p:cNvSpPr/>
          <p:nvPr/>
        </p:nvSpPr>
        <p:spPr>
          <a:xfrm>
            <a:off x="2336712" y="2205457"/>
            <a:ext cx="130334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50" name="Arrow: Right 5">
            <a:extLst>
              <a:ext uri="{FF2B5EF4-FFF2-40B4-BE49-F238E27FC236}">
                <a16:creationId xmlns:a16="http://schemas.microsoft.com/office/drawing/2014/main" xmlns="" id="{B27E8477-2EB9-41AB-9B40-7C063277EE3E}"/>
              </a:ext>
            </a:extLst>
          </p:cNvPr>
          <p:cNvSpPr/>
          <p:nvPr/>
        </p:nvSpPr>
        <p:spPr>
          <a:xfrm>
            <a:off x="1175903" y="2205457"/>
            <a:ext cx="130334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
        <p:nvSpPr>
          <p:cNvPr id="12" name="Arrow: Right 5">
            <a:extLst>
              <a:ext uri="{FF2B5EF4-FFF2-40B4-BE49-F238E27FC236}">
                <a16:creationId xmlns:a16="http://schemas.microsoft.com/office/drawing/2014/main" xmlns="" id="{B27E8477-2EB9-41AB-9B40-7C063277EE3E}"/>
              </a:ext>
            </a:extLst>
          </p:cNvPr>
          <p:cNvSpPr/>
          <p:nvPr/>
        </p:nvSpPr>
        <p:spPr>
          <a:xfrm>
            <a:off x="-29717" y="2205461"/>
            <a:ext cx="1303345" cy="444982"/>
          </a:xfrm>
          <a:prstGeom prst="rightArrow">
            <a:avLst/>
          </a:prstGeom>
          <a:solidFill>
            <a:schemeClr val="accent4">
              <a:lumMod val="75000"/>
            </a:schemeClr>
          </a:solidFill>
          <a:ln w="1270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latin typeface="Franklin Gothic Book"/>
            </a:endParaRPr>
          </a:p>
        </p:txBody>
      </p:sp>
    </p:spTree>
    <p:extLst>
      <p:ext uri="{BB962C8B-B14F-4D97-AF65-F5344CB8AC3E}">
        <p14:creationId xmlns:p14="http://schemas.microsoft.com/office/powerpoint/2010/main" val="3476660656"/>
      </p:ext>
    </p:extLst>
  </p:cSld>
  <p:clrMapOvr>
    <a:masterClrMapping/>
  </p:clrMapOvr>
  <mc:AlternateContent xmlns:mc="http://schemas.openxmlformats.org/markup-compatibility/2006" xmlns:p14="http://schemas.microsoft.com/office/powerpoint/2010/main">
    <mc:Choice Requires="p14">
      <p:transition spd="slow" p14:dur="1250" advClick="0" advTm="53600">
        <p:fade/>
        <p:sndAc>
          <p:stSnd>
            <p:snd r:embed="rId3" name="v2_Slide_4.wav"/>
          </p:stSnd>
        </p:sndAc>
      </p:transition>
    </mc:Choice>
    <mc:Fallback xmlns="">
      <p:transition spd="slow" advClick="0" advTm="53600">
        <p:fade/>
        <p:sndAc>
          <p:stSnd>
            <p:snd r:embed="rId4" name="v2_Slide_4.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750"/>
                                        <p:tgtEl>
                                          <p:spTgt spid="40"/>
                                        </p:tgtEl>
                                      </p:cBhvr>
                                    </p:animEffect>
                                  </p:childTnLst>
                                </p:cTn>
                              </p:par>
                            </p:childTnLst>
                          </p:cTn>
                        </p:par>
                        <p:par>
                          <p:cTn id="8" fill="hold">
                            <p:stCondLst>
                              <p:cond delay="3250"/>
                            </p:stCondLst>
                            <p:childTnLst>
                              <p:par>
                                <p:cTn id="9" presetID="22" presetClass="entr" presetSubtype="8"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500"/>
                                        <p:tgtEl>
                                          <p:spTgt spid="12"/>
                                        </p:tgtEl>
                                      </p:cBhvr>
                                    </p:animEffect>
                                  </p:childTnLst>
                                </p:cTn>
                              </p:par>
                            </p:childTnLst>
                          </p:cTn>
                        </p:par>
                        <p:par>
                          <p:cTn id="12" fill="hold">
                            <p:stCondLst>
                              <p:cond delay="5000"/>
                            </p:stCondLst>
                            <p:childTnLst>
                              <p:par>
                                <p:cTn id="13" presetID="22" presetClass="entr" presetSubtype="8" fill="hold" nodeType="afterEffect">
                                  <p:stCondLst>
                                    <p:cond delay="450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2000"/>
                                        <p:tgtEl>
                                          <p:spTgt spid="42"/>
                                        </p:tgtEl>
                                      </p:cBhvr>
                                    </p:animEffect>
                                  </p:childTnLst>
                                </p:cTn>
                              </p:par>
                            </p:childTnLst>
                          </p:cTn>
                        </p:par>
                        <p:par>
                          <p:cTn id="16" fill="hold">
                            <p:stCondLst>
                              <p:cond delay="11500"/>
                            </p:stCondLst>
                            <p:childTnLst>
                              <p:par>
                                <p:cTn id="17" presetID="22" presetClass="entr" presetSubtype="8" fill="hold" grpId="0" nodeType="afterEffect">
                                  <p:stCondLst>
                                    <p:cond delay="225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1750"/>
                                        <p:tgtEl>
                                          <p:spTgt spid="50"/>
                                        </p:tgtEl>
                                      </p:cBhvr>
                                    </p:animEffect>
                                  </p:childTnLst>
                                </p:cTn>
                              </p:par>
                            </p:childTnLst>
                          </p:cTn>
                        </p:par>
                        <p:par>
                          <p:cTn id="20" fill="hold">
                            <p:stCondLst>
                              <p:cond delay="15500"/>
                            </p:stCondLst>
                            <p:childTnLst>
                              <p:par>
                                <p:cTn id="21" presetID="22" presetClass="entr" presetSubtype="8" fill="hold" nodeType="after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1500"/>
                                        <p:tgtEl>
                                          <p:spTgt spid="43"/>
                                        </p:tgtEl>
                                      </p:cBhvr>
                                    </p:animEffect>
                                  </p:childTnLst>
                                </p:cTn>
                              </p:par>
                            </p:childTnLst>
                          </p:cTn>
                        </p:par>
                        <p:par>
                          <p:cTn id="24" fill="hold">
                            <p:stCondLst>
                              <p:cond delay="17500"/>
                            </p:stCondLst>
                            <p:childTnLst>
                              <p:par>
                                <p:cTn id="25" presetID="22" presetClass="entr" presetSubtype="8" fill="hold" grpId="0" nodeType="afterEffect">
                                  <p:stCondLst>
                                    <p:cond delay="150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1750"/>
                                        <p:tgtEl>
                                          <p:spTgt spid="51"/>
                                        </p:tgtEl>
                                      </p:cBhvr>
                                    </p:animEffect>
                                  </p:childTnLst>
                                </p:cTn>
                              </p:par>
                            </p:childTnLst>
                          </p:cTn>
                        </p:par>
                        <p:par>
                          <p:cTn id="28" fill="hold">
                            <p:stCondLst>
                              <p:cond delay="20750"/>
                            </p:stCondLst>
                            <p:childTnLst>
                              <p:par>
                                <p:cTn id="29" presetID="22" presetClass="entr" presetSubtype="8" fill="hold" nodeType="afterEffect">
                                  <p:stCondLst>
                                    <p:cond delay="225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1750"/>
                                        <p:tgtEl>
                                          <p:spTgt spid="44"/>
                                        </p:tgtEl>
                                      </p:cBhvr>
                                    </p:animEffect>
                                  </p:childTnLst>
                                </p:cTn>
                              </p:par>
                            </p:childTnLst>
                          </p:cTn>
                        </p:par>
                        <p:par>
                          <p:cTn id="32" fill="hold">
                            <p:stCondLst>
                              <p:cond delay="24750"/>
                            </p:stCondLst>
                            <p:childTnLst>
                              <p:par>
                                <p:cTn id="33" presetID="22" presetClass="entr" presetSubtype="8" fill="hold" grpId="0" nodeType="afterEffect">
                                  <p:stCondLst>
                                    <p:cond delay="325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1500"/>
                                        <p:tgtEl>
                                          <p:spTgt spid="52"/>
                                        </p:tgtEl>
                                      </p:cBhvr>
                                    </p:animEffect>
                                  </p:childTnLst>
                                </p:cTn>
                              </p:par>
                            </p:childTnLst>
                          </p:cTn>
                        </p:par>
                        <p:par>
                          <p:cTn id="36" fill="hold">
                            <p:stCondLst>
                              <p:cond delay="29500"/>
                            </p:stCondLst>
                            <p:childTnLst>
                              <p:par>
                                <p:cTn id="37" presetID="22" presetClass="entr" presetSubtype="8" fill="hold" nodeType="afterEffect">
                                  <p:stCondLst>
                                    <p:cond delay="225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1750"/>
                                        <p:tgtEl>
                                          <p:spTgt spid="45"/>
                                        </p:tgtEl>
                                      </p:cBhvr>
                                    </p:animEffect>
                                  </p:childTnLst>
                                </p:cTn>
                              </p:par>
                            </p:childTnLst>
                          </p:cTn>
                        </p:par>
                        <p:par>
                          <p:cTn id="40" fill="hold">
                            <p:stCondLst>
                              <p:cond delay="33500"/>
                            </p:stCondLst>
                            <p:childTnLst>
                              <p:par>
                                <p:cTn id="41" presetID="22" presetClass="entr" presetSubtype="8" fill="hold" grpId="0" nodeType="afterEffect">
                                  <p:stCondLst>
                                    <p:cond delay="1500"/>
                                  </p:stCondLst>
                                  <p:childTnLst>
                                    <p:set>
                                      <p:cBhvr>
                                        <p:cTn id="42" dur="1" fill="hold">
                                          <p:stCondLst>
                                            <p:cond delay="0"/>
                                          </p:stCondLst>
                                        </p:cTn>
                                        <p:tgtEl>
                                          <p:spTgt spid="53"/>
                                        </p:tgtEl>
                                        <p:attrNameLst>
                                          <p:attrName>style.visibility</p:attrName>
                                        </p:attrNameLst>
                                      </p:cBhvr>
                                      <p:to>
                                        <p:strVal val="visible"/>
                                      </p:to>
                                    </p:set>
                                    <p:animEffect transition="in" filter="wipe(left)">
                                      <p:cBhvr>
                                        <p:cTn id="43" dur="1500"/>
                                        <p:tgtEl>
                                          <p:spTgt spid="53"/>
                                        </p:tgtEl>
                                      </p:cBhvr>
                                    </p:animEffect>
                                  </p:childTnLst>
                                </p:cTn>
                              </p:par>
                            </p:childTnLst>
                          </p:cTn>
                        </p:par>
                        <p:par>
                          <p:cTn id="44" fill="hold">
                            <p:stCondLst>
                              <p:cond delay="36500"/>
                            </p:stCondLst>
                            <p:childTnLst>
                              <p:par>
                                <p:cTn id="45" presetID="22" presetClass="entr" presetSubtype="8" fill="hold" nodeType="afterEffect">
                                  <p:stCondLst>
                                    <p:cond delay="500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1750"/>
                                        <p:tgtEl>
                                          <p:spTgt spid="46"/>
                                        </p:tgtEl>
                                      </p:cBhvr>
                                    </p:animEffect>
                                  </p:childTnLst>
                                </p:cTn>
                              </p:par>
                            </p:childTnLst>
                          </p:cTn>
                        </p:par>
                        <p:par>
                          <p:cTn id="48" fill="hold">
                            <p:stCondLst>
                              <p:cond delay="43250"/>
                            </p:stCondLst>
                            <p:childTnLst>
                              <p:par>
                                <p:cTn id="49" presetID="22" presetClass="entr" presetSubtype="8" fill="hold" grpId="0" nodeType="afterEffect">
                                  <p:stCondLst>
                                    <p:cond delay="225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1500"/>
                                        <p:tgtEl>
                                          <p:spTgt spid="54"/>
                                        </p:tgtEl>
                                      </p:cBhvr>
                                    </p:animEffect>
                                  </p:childTnLst>
                                </p:cTn>
                              </p:par>
                              <p:par>
                                <p:cTn id="52" presetID="22" presetClass="entr" presetSubtype="8" fill="hold" nodeType="withEffect">
                                  <p:stCondLst>
                                    <p:cond delay="3250"/>
                                  </p:stCondLst>
                                  <p:childTnLst>
                                    <p:set>
                                      <p:cBhvr>
                                        <p:cTn id="53" dur="1" fill="hold">
                                          <p:stCondLst>
                                            <p:cond delay="0"/>
                                          </p:stCondLst>
                                        </p:cTn>
                                        <p:tgtEl>
                                          <p:spTgt spid="47"/>
                                        </p:tgtEl>
                                        <p:attrNameLst>
                                          <p:attrName>style.visibility</p:attrName>
                                        </p:attrNameLst>
                                      </p:cBhvr>
                                      <p:to>
                                        <p:strVal val="visible"/>
                                      </p:to>
                                    </p:set>
                                    <p:animEffect transition="in" filter="wipe(left)">
                                      <p:cBhvr>
                                        <p:cTn id="54" dur="1750"/>
                                        <p:tgtEl>
                                          <p:spTgt spid="47"/>
                                        </p:tgtEl>
                                      </p:cBhvr>
                                    </p:animEffect>
                                  </p:childTnLst>
                                </p:cTn>
                              </p:par>
                            </p:childTnLst>
                          </p:cTn>
                        </p:par>
                        <p:par>
                          <p:cTn id="55" fill="hold">
                            <p:stCondLst>
                              <p:cond delay="48250"/>
                            </p:stCondLst>
                            <p:childTnLst>
                              <p:par>
                                <p:cTn id="56" presetID="22" presetClass="entr" presetSubtype="8" fill="hold" grpId="0" nodeType="afterEffect">
                                  <p:stCondLst>
                                    <p:cond delay="1250"/>
                                  </p:stCondLst>
                                  <p:childTnLst>
                                    <p:set>
                                      <p:cBhvr>
                                        <p:cTn id="57" dur="1" fill="hold">
                                          <p:stCondLst>
                                            <p:cond delay="0"/>
                                          </p:stCondLst>
                                        </p:cTn>
                                        <p:tgtEl>
                                          <p:spTgt spid="55"/>
                                        </p:tgtEl>
                                        <p:attrNameLst>
                                          <p:attrName>style.visibility</p:attrName>
                                        </p:attrNameLst>
                                      </p:cBhvr>
                                      <p:to>
                                        <p:strVal val="visible"/>
                                      </p:to>
                                    </p:set>
                                    <p:animEffect transition="in" filter="wipe(left)">
                                      <p:cBhvr>
                                        <p:cTn id="58" dur="1500"/>
                                        <p:tgtEl>
                                          <p:spTgt spid="55"/>
                                        </p:tgtEl>
                                      </p:cBhvr>
                                    </p:animEffect>
                                  </p:childTnLst>
                                </p:cTn>
                              </p:par>
                              <p:par>
                                <p:cTn id="59" presetID="22" presetClass="entr" presetSubtype="8" fill="hold" nodeType="withEffect">
                                  <p:stCondLst>
                                    <p:cond delay="300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1750"/>
                                        <p:tgtEl>
                                          <p:spTgt spid="48"/>
                                        </p:tgtEl>
                                      </p:cBhvr>
                                    </p:animEffect>
                                  </p:childTnLst>
                                </p:cTn>
                              </p:par>
                            </p:childTnLst>
                          </p:cTn>
                        </p:par>
                        <p:par>
                          <p:cTn id="62" fill="hold">
                            <p:stCondLst>
                              <p:cond delay="53000"/>
                            </p:stCondLst>
                            <p:childTnLst>
                              <p:par>
                                <p:cTn id="63" presetID="22" presetClass="entr" presetSubtype="8" fill="hold" grpId="0" nodeType="afterEffect">
                                  <p:stCondLst>
                                    <p:cond delay="750"/>
                                  </p:stCondLst>
                                  <p:childTnLst>
                                    <p:set>
                                      <p:cBhvr>
                                        <p:cTn id="64" dur="1" fill="hold">
                                          <p:stCondLst>
                                            <p:cond delay="0"/>
                                          </p:stCondLst>
                                        </p:cTn>
                                        <p:tgtEl>
                                          <p:spTgt spid="56"/>
                                        </p:tgtEl>
                                        <p:attrNameLst>
                                          <p:attrName>style.visibility</p:attrName>
                                        </p:attrNameLst>
                                      </p:cBhvr>
                                      <p:to>
                                        <p:strVal val="visible"/>
                                      </p:to>
                                    </p:set>
                                    <p:animEffect transition="in" filter="wipe(left)">
                                      <p:cBhvr>
                                        <p:cTn id="65" dur="1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5" grpId="0" animBg="1"/>
      <p:bldP spid="54" grpId="0" animBg="1"/>
      <p:bldP spid="53" grpId="0" animBg="1"/>
      <p:bldP spid="52" grpId="0" animBg="1"/>
      <p:bldP spid="51" grpId="0" animBg="1"/>
      <p:bldP spid="5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40EF5649-0228-40D2-999D-D6AB5EE55041}"/>
              </a:ext>
            </a:extLst>
          </p:cNvPr>
          <p:cNvSpPr>
            <a:spLocks noGrp="1"/>
          </p:cNvSpPr>
          <p:nvPr>
            <p:ph type="title"/>
          </p:nvPr>
        </p:nvSpPr>
        <p:spPr>
          <a:xfrm>
            <a:off x="4246534" y="-59842"/>
            <a:ext cx="4897466" cy="380714"/>
          </a:xfrm>
        </p:spPr>
        <p:txBody>
          <a:bodyPr>
            <a:noAutofit/>
          </a:bodyPr>
          <a:lstStyle/>
          <a:p>
            <a:pPr>
              <a:lnSpc>
                <a:spcPts val="2800"/>
              </a:lnSpc>
            </a:pPr>
            <a:r>
              <a:rPr lang="en-US" sz="2400" cap="none" dirty="0">
                <a:solidFill>
                  <a:schemeClr val="bg1"/>
                </a:solidFill>
              </a:rPr>
              <a:t>1996 TIS FEIS Long-Term Preferred (Non-Tolled)</a:t>
            </a:r>
            <a:endParaRPr lang="en-US" cap="none" dirty="0">
              <a:solidFill>
                <a:schemeClr val="bg1"/>
              </a:solidFill>
            </a:endParaRPr>
          </a:p>
        </p:txBody>
      </p:sp>
      <p:sp>
        <p:nvSpPr>
          <p:cNvPr id="6" name="TextBox 5">
            <a:extLst>
              <a:ext uri="{FF2B5EF4-FFF2-40B4-BE49-F238E27FC236}">
                <a16:creationId xmlns:a16="http://schemas.microsoft.com/office/drawing/2014/main" xmlns="" id="{B0A7D671-D2F2-489D-8701-06637293801C}"/>
              </a:ext>
            </a:extLst>
          </p:cNvPr>
          <p:cNvSpPr txBox="1"/>
          <p:nvPr/>
        </p:nvSpPr>
        <p:spPr>
          <a:xfrm>
            <a:off x="231535" y="932627"/>
            <a:ext cx="4689751" cy="3554819"/>
          </a:xfrm>
          <a:prstGeom prst="rect">
            <a:avLst/>
          </a:prstGeom>
          <a:noFill/>
        </p:spPr>
        <p:txBody>
          <a:bodyPr wrap="square" rtlCol="0" anchor="t">
            <a:spAutoFit/>
          </a:bodyPr>
          <a:lstStyle/>
          <a:p>
            <a:pPr marL="177800" indent="-177800">
              <a:lnSpc>
                <a:spcPts val="2250"/>
              </a:lnSpc>
              <a:spcAft>
                <a:spcPts val="1000"/>
              </a:spcAft>
              <a:buFont typeface="Arial" panose="020B0604020202020204" pitchFamily="34" charset="0"/>
              <a:buChar char="•"/>
            </a:pPr>
            <a:r>
              <a:rPr lang="en-US" sz="1900" dirty="0"/>
              <a:t>Adds </a:t>
            </a:r>
            <a:r>
              <a:rPr lang="en-US" sz="1900" b="1" dirty="0" smtClean="0"/>
              <a:t>non-tolled </a:t>
            </a:r>
            <a:r>
              <a:rPr lang="en-US" sz="1900" b="1" dirty="0"/>
              <a:t>express lanes </a:t>
            </a:r>
            <a:r>
              <a:rPr lang="en-US" sz="1900" dirty="0" smtClean="0"/>
              <a:t/>
            </a:r>
            <a:br>
              <a:rPr lang="en-US" sz="1900" dirty="0" smtClean="0"/>
            </a:br>
            <a:r>
              <a:rPr lang="en-US" sz="1900" dirty="0" smtClean="0"/>
              <a:t>in </a:t>
            </a:r>
            <a:r>
              <a:rPr lang="en-US" sz="1900" dirty="0"/>
              <a:t>each </a:t>
            </a:r>
            <a:r>
              <a:rPr lang="en-US" sz="1900" dirty="0" smtClean="0"/>
              <a:t>direction</a:t>
            </a:r>
            <a:endParaRPr lang="en-US" sz="1900" dirty="0"/>
          </a:p>
          <a:p>
            <a:pPr marL="177800" indent="-177800">
              <a:lnSpc>
                <a:spcPts val="2250"/>
              </a:lnSpc>
              <a:spcAft>
                <a:spcPts val="1000"/>
              </a:spcAft>
              <a:buFont typeface="Arial" panose="020B0604020202020204" pitchFamily="34" charset="0"/>
              <a:buChar char="•"/>
            </a:pPr>
            <a:r>
              <a:rPr lang="en-US" sz="1900" dirty="0"/>
              <a:t>Does not provide </a:t>
            </a:r>
            <a:r>
              <a:rPr lang="en-US" sz="1900" b="1" dirty="0" smtClean="0"/>
              <a:t>direct express </a:t>
            </a:r>
            <a:br>
              <a:rPr lang="en-US" sz="1900" b="1" dirty="0" smtClean="0"/>
            </a:br>
            <a:r>
              <a:rPr lang="en-US" sz="1900" b="1" dirty="0" smtClean="0"/>
              <a:t>lane access</a:t>
            </a:r>
            <a:r>
              <a:rPr lang="en-US" sz="1900" dirty="0" smtClean="0"/>
              <a:t> </a:t>
            </a:r>
            <a:r>
              <a:rPr lang="en-US" sz="1900" dirty="0"/>
              <a:t>to Westshore or </a:t>
            </a:r>
            <a:r>
              <a:rPr lang="en-US" sz="1900" dirty="0" smtClean="0"/>
              <a:t/>
            </a:r>
            <a:br>
              <a:rPr lang="en-US" sz="1900" dirty="0" smtClean="0"/>
            </a:br>
            <a:r>
              <a:rPr lang="en-US" sz="1900" dirty="0" smtClean="0"/>
              <a:t>Downtown </a:t>
            </a:r>
            <a:r>
              <a:rPr lang="en-US" sz="1900" dirty="0"/>
              <a:t>Tampa</a:t>
            </a:r>
          </a:p>
          <a:p>
            <a:pPr marL="177800" indent="-177800">
              <a:lnSpc>
                <a:spcPts val="2250"/>
              </a:lnSpc>
              <a:spcAft>
                <a:spcPts val="1000"/>
              </a:spcAft>
              <a:buFont typeface="Arial" panose="020B0604020202020204" pitchFamily="34" charset="0"/>
              <a:buChar char="•"/>
            </a:pPr>
            <a:r>
              <a:rPr lang="en-US" sz="1900" dirty="0"/>
              <a:t>Provides </a:t>
            </a:r>
            <a:r>
              <a:rPr lang="en-US" sz="1900" b="1" dirty="0"/>
              <a:t>transit envelope </a:t>
            </a:r>
            <a:r>
              <a:rPr lang="en-US" sz="1900" dirty="0" smtClean="0"/>
              <a:t/>
            </a:r>
            <a:br>
              <a:rPr lang="en-US" sz="1900" dirty="0" smtClean="0"/>
            </a:br>
            <a:r>
              <a:rPr lang="en-US" sz="1900" dirty="0" smtClean="0"/>
              <a:t>in </a:t>
            </a:r>
            <a:r>
              <a:rPr lang="en-US" sz="1900" dirty="0"/>
              <a:t>the median</a:t>
            </a:r>
          </a:p>
          <a:p>
            <a:pPr marL="177800" indent="-177800">
              <a:lnSpc>
                <a:spcPts val="2250"/>
              </a:lnSpc>
              <a:spcAft>
                <a:spcPts val="1000"/>
              </a:spcAft>
              <a:buFont typeface="Arial" panose="020B0604020202020204" pitchFamily="34" charset="0"/>
              <a:buChar char="•"/>
            </a:pPr>
            <a:r>
              <a:rPr lang="en-US" sz="1900" dirty="0" smtClean="0"/>
              <a:t>No longer meets </a:t>
            </a:r>
            <a:r>
              <a:rPr lang="en-US" sz="1900" b="1" dirty="0" smtClean="0"/>
              <a:t>current </a:t>
            </a:r>
            <a:br>
              <a:rPr lang="en-US" sz="1900" b="1" dirty="0" smtClean="0"/>
            </a:br>
            <a:r>
              <a:rPr lang="en-US" sz="1900" b="1" dirty="0" smtClean="0"/>
              <a:t>design </a:t>
            </a:r>
            <a:r>
              <a:rPr lang="en-US" sz="1900" b="1" dirty="0"/>
              <a:t>standards</a:t>
            </a:r>
          </a:p>
          <a:p>
            <a:pPr marL="177800" indent="-177800">
              <a:lnSpc>
                <a:spcPts val="2250"/>
              </a:lnSpc>
              <a:spcAft>
                <a:spcPts val="1000"/>
              </a:spcAft>
              <a:buFont typeface="Arial" panose="020B0604020202020204" pitchFamily="34" charset="0"/>
              <a:buChar char="•"/>
            </a:pPr>
            <a:r>
              <a:rPr lang="en-US" sz="1900" dirty="0"/>
              <a:t>Does not </a:t>
            </a:r>
            <a:r>
              <a:rPr lang="en-US" sz="1900" dirty="0" smtClean="0"/>
              <a:t>meet current </a:t>
            </a:r>
            <a:r>
              <a:rPr lang="en-US" sz="1900" b="1" dirty="0"/>
              <a:t>purpose</a:t>
            </a:r>
            <a:r>
              <a:rPr lang="en-US" sz="1900" dirty="0"/>
              <a:t> and </a:t>
            </a:r>
            <a:r>
              <a:rPr lang="en-US" sz="1900" b="1" dirty="0"/>
              <a:t>need</a:t>
            </a:r>
          </a:p>
        </p:txBody>
      </p:sp>
      <p:sp>
        <p:nvSpPr>
          <p:cNvPr id="7"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6</a:t>
            </a:fld>
            <a:endParaRPr lang="en-US" sz="1000" dirty="0"/>
          </a:p>
        </p:txBody>
      </p:sp>
      <p:pic>
        <p:nvPicPr>
          <p:cNvPr id="9" name="Picture 8">
            <a:extLst>
              <a:ext uri="{FF2B5EF4-FFF2-40B4-BE49-F238E27FC236}">
                <a16:creationId xmlns:a16="http://schemas.microsoft.com/office/drawing/2014/main" xmlns="" id="{999B53C4-C9A7-4233-9727-F035D4890175}"/>
              </a:ext>
            </a:extLst>
          </p:cNvPr>
          <p:cNvPicPr>
            <a:picLocks noChangeAspect="1"/>
          </p:cNvPicPr>
          <p:nvPr/>
        </p:nvPicPr>
        <p:blipFill rotWithShape="1">
          <a:blip r:embed="rId4"/>
          <a:srcRect l="13150" r="18303"/>
          <a:stretch/>
        </p:blipFill>
        <p:spPr>
          <a:xfrm>
            <a:off x="3915285" y="1311318"/>
            <a:ext cx="5211038" cy="2564697"/>
          </a:xfrm>
          <a:prstGeom prst="rect">
            <a:avLst/>
          </a:prstGeom>
        </p:spPr>
      </p:pic>
      <p:grpSp>
        <p:nvGrpSpPr>
          <p:cNvPr id="4" name="Group 3"/>
          <p:cNvGrpSpPr/>
          <p:nvPr/>
        </p:nvGrpSpPr>
        <p:grpSpPr>
          <a:xfrm>
            <a:off x="3903368" y="1182444"/>
            <a:ext cx="1197032" cy="2683123"/>
            <a:chOff x="3903368" y="1215102"/>
            <a:chExt cx="1197032" cy="2683123"/>
          </a:xfrm>
        </p:grpSpPr>
        <p:sp>
          <p:nvSpPr>
            <p:cNvPr id="11" name="Rectangle 10">
              <a:extLst>
                <a:ext uri="{FF2B5EF4-FFF2-40B4-BE49-F238E27FC236}">
                  <a16:creationId xmlns:a16="http://schemas.microsoft.com/office/drawing/2014/main" xmlns="" id="{97CFB433-6A3E-40A6-9A61-FB1C110C924A}"/>
                </a:ext>
              </a:extLst>
            </p:cNvPr>
            <p:cNvSpPr/>
            <p:nvPr/>
          </p:nvSpPr>
          <p:spPr>
            <a:xfrm>
              <a:off x="3915285" y="1215102"/>
              <a:ext cx="1148584" cy="2683123"/>
            </a:xfrm>
            <a:prstGeom prst="rect">
              <a:avLst/>
            </a:prstGeom>
            <a:solidFill>
              <a:srgbClr val="FFFF15">
                <a:alpha val="50000"/>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50D9F5B-B219-4346-843F-5973722427D6}"/>
                </a:ext>
              </a:extLst>
            </p:cNvPr>
            <p:cNvSpPr txBox="1"/>
            <p:nvPr/>
          </p:nvSpPr>
          <p:spPr>
            <a:xfrm>
              <a:off x="3903368" y="2998854"/>
              <a:ext cx="1197032" cy="584775"/>
            </a:xfrm>
            <a:prstGeom prst="rect">
              <a:avLst/>
            </a:prstGeom>
            <a:noFill/>
          </p:spPr>
          <p:txBody>
            <a:bodyPr wrap="square" rtlCol="0">
              <a:spAutoFit/>
            </a:bodyPr>
            <a:lstStyle/>
            <a:p>
              <a:pPr algn="ctr"/>
              <a:r>
                <a:rPr lang="en-US" sz="1600" b="1" dirty="0">
                  <a:solidFill>
                    <a:schemeClr val="tx1">
                      <a:lumMod val="65000"/>
                      <a:lumOff val="35000"/>
                    </a:schemeClr>
                  </a:solidFill>
                </a:rPr>
                <a:t>GENERAL USE</a:t>
              </a:r>
            </a:p>
          </p:txBody>
        </p:sp>
      </p:grpSp>
      <p:grpSp>
        <p:nvGrpSpPr>
          <p:cNvPr id="10" name="Group 9"/>
          <p:cNvGrpSpPr/>
          <p:nvPr/>
        </p:nvGrpSpPr>
        <p:grpSpPr>
          <a:xfrm>
            <a:off x="7895252" y="1182446"/>
            <a:ext cx="1197032" cy="2683120"/>
            <a:chOff x="7895252" y="1215104"/>
            <a:chExt cx="1197032" cy="2683120"/>
          </a:xfrm>
        </p:grpSpPr>
        <p:sp>
          <p:nvSpPr>
            <p:cNvPr id="14" name="Rectangle 13">
              <a:extLst>
                <a:ext uri="{FF2B5EF4-FFF2-40B4-BE49-F238E27FC236}">
                  <a16:creationId xmlns:a16="http://schemas.microsoft.com/office/drawing/2014/main" xmlns="" id="{34947BA0-632D-4E29-8600-68184101365F}"/>
                </a:ext>
              </a:extLst>
            </p:cNvPr>
            <p:cNvSpPr/>
            <p:nvPr/>
          </p:nvSpPr>
          <p:spPr>
            <a:xfrm>
              <a:off x="7903565" y="1215104"/>
              <a:ext cx="1180406" cy="2683120"/>
            </a:xfrm>
            <a:prstGeom prst="rect">
              <a:avLst/>
            </a:prstGeom>
            <a:solidFill>
              <a:srgbClr val="FFFF15">
                <a:alpha val="49804"/>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F4B4491-379A-4A15-9313-FC36165C7019}"/>
                </a:ext>
              </a:extLst>
            </p:cNvPr>
            <p:cNvSpPr txBox="1"/>
            <p:nvPr/>
          </p:nvSpPr>
          <p:spPr>
            <a:xfrm>
              <a:off x="7895252" y="2999058"/>
              <a:ext cx="1197032" cy="584775"/>
            </a:xfrm>
            <a:prstGeom prst="rect">
              <a:avLst/>
            </a:prstGeom>
            <a:noFill/>
          </p:spPr>
          <p:txBody>
            <a:bodyPr wrap="square" rtlCol="0">
              <a:spAutoFit/>
            </a:bodyPr>
            <a:lstStyle/>
            <a:p>
              <a:pPr algn="ctr"/>
              <a:r>
                <a:rPr lang="en-US" sz="1600" b="1" dirty="0">
                  <a:solidFill>
                    <a:schemeClr val="tx1">
                      <a:lumMod val="65000"/>
                      <a:lumOff val="35000"/>
                    </a:schemeClr>
                  </a:solidFill>
                </a:rPr>
                <a:t>GENERAL USE</a:t>
              </a:r>
            </a:p>
          </p:txBody>
        </p:sp>
      </p:grpSp>
      <p:grpSp>
        <p:nvGrpSpPr>
          <p:cNvPr id="2" name="Group 1"/>
          <p:cNvGrpSpPr/>
          <p:nvPr/>
        </p:nvGrpSpPr>
        <p:grpSpPr>
          <a:xfrm>
            <a:off x="4921287" y="1182444"/>
            <a:ext cx="1197032" cy="2683123"/>
            <a:chOff x="4921287" y="1215102"/>
            <a:chExt cx="1197032" cy="2683123"/>
          </a:xfrm>
        </p:grpSpPr>
        <p:sp>
          <p:nvSpPr>
            <p:cNvPr id="12" name="Rectangle 11">
              <a:extLst>
                <a:ext uri="{FF2B5EF4-FFF2-40B4-BE49-F238E27FC236}">
                  <a16:creationId xmlns:a16="http://schemas.microsoft.com/office/drawing/2014/main" xmlns="" id="{D1AB2118-37C8-4120-9792-FF344C91F30E}"/>
                </a:ext>
              </a:extLst>
            </p:cNvPr>
            <p:cNvSpPr/>
            <p:nvPr/>
          </p:nvSpPr>
          <p:spPr>
            <a:xfrm>
              <a:off x="5063869" y="1215102"/>
              <a:ext cx="959856" cy="2683123"/>
            </a:xfrm>
            <a:prstGeom prst="rect">
              <a:avLst/>
            </a:prstGeom>
            <a:solidFill>
              <a:srgbClr val="00B050">
                <a:alpha val="50000"/>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FD0D89EA-8071-4006-A115-8E82D6F16253}"/>
                </a:ext>
              </a:extLst>
            </p:cNvPr>
            <p:cNvSpPr txBox="1"/>
            <p:nvPr/>
          </p:nvSpPr>
          <p:spPr>
            <a:xfrm>
              <a:off x="4921287" y="2999634"/>
              <a:ext cx="1197032" cy="584775"/>
            </a:xfrm>
            <a:prstGeom prst="rect">
              <a:avLst/>
            </a:prstGeom>
            <a:noFill/>
          </p:spPr>
          <p:txBody>
            <a:bodyPr wrap="square" rtlCol="0">
              <a:spAutoFit/>
            </a:bodyPr>
            <a:lstStyle/>
            <a:p>
              <a:pPr algn="ctr"/>
              <a:r>
                <a:rPr lang="en-US" sz="1600" b="1" dirty="0">
                  <a:solidFill>
                    <a:schemeClr val="tx1">
                      <a:lumMod val="65000"/>
                      <a:lumOff val="35000"/>
                    </a:schemeClr>
                  </a:solidFill>
                </a:rPr>
                <a:t>EXPRESS LANE</a:t>
              </a:r>
            </a:p>
          </p:txBody>
        </p:sp>
      </p:grpSp>
      <p:grpSp>
        <p:nvGrpSpPr>
          <p:cNvPr id="24" name="Group 23"/>
          <p:cNvGrpSpPr/>
          <p:nvPr/>
        </p:nvGrpSpPr>
        <p:grpSpPr>
          <a:xfrm>
            <a:off x="5741957" y="1182445"/>
            <a:ext cx="1531509" cy="2683121"/>
            <a:chOff x="5741957" y="1215103"/>
            <a:chExt cx="1531509" cy="2683121"/>
          </a:xfrm>
        </p:grpSpPr>
        <p:sp>
          <p:nvSpPr>
            <p:cNvPr id="13" name="Rectangle 12">
              <a:extLst>
                <a:ext uri="{FF2B5EF4-FFF2-40B4-BE49-F238E27FC236}">
                  <a16:creationId xmlns:a16="http://schemas.microsoft.com/office/drawing/2014/main" xmlns="" id="{838E27CC-FA6C-490F-B80D-4483282DB45B}"/>
                </a:ext>
              </a:extLst>
            </p:cNvPr>
            <p:cNvSpPr/>
            <p:nvPr/>
          </p:nvSpPr>
          <p:spPr>
            <a:xfrm>
              <a:off x="6023725" y="1215103"/>
              <a:ext cx="967972" cy="2683121"/>
            </a:xfrm>
            <a:prstGeom prst="rect">
              <a:avLst/>
            </a:prstGeom>
            <a:solidFill>
              <a:schemeClr val="accent3">
                <a:alpha val="50000"/>
              </a:scheme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6816555D-EDE3-4B15-9DEC-718A94DA5B81}"/>
                </a:ext>
              </a:extLst>
            </p:cNvPr>
            <p:cNvSpPr txBox="1"/>
            <p:nvPr/>
          </p:nvSpPr>
          <p:spPr>
            <a:xfrm>
              <a:off x="5741957" y="2531932"/>
              <a:ext cx="1531509" cy="1077218"/>
            </a:xfrm>
            <a:prstGeom prst="rect">
              <a:avLst/>
            </a:prstGeom>
            <a:noFill/>
          </p:spPr>
          <p:txBody>
            <a:bodyPr wrap="square" rtlCol="0">
              <a:spAutoFit/>
            </a:bodyPr>
            <a:lstStyle/>
            <a:p>
              <a:pPr algn="ctr"/>
              <a:r>
                <a:rPr lang="en-US" sz="1600" b="1" dirty="0" smtClean="0">
                  <a:solidFill>
                    <a:schemeClr val="tx1">
                      <a:lumMod val="65000"/>
                      <a:lumOff val="35000"/>
                    </a:schemeClr>
                  </a:solidFill>
                </a:rPr>
                <a:t>High-Occupancy Vehicle/ </a:t>
              </a:r>
              <a:r>
                <a:rPr lang="en-US" sz="1600" b="1" dirty="0">
                  <a:solidFill>
                    <a:schemeClr val="tx1">
                      <a:lumMod val="65000"/>
                      <a:lumOff val="35000"/>
                    </a:schemeClr>
                  </a:solidFill>
                </a:rPr>
                <a:t>TRANSITWAY</a:t>
              </a:r>
            </a:p>
          </p:txBody>
        </p:sp>
      </p:grpSp>
      <p:grpSp>
        <p:nvGrpSpPr>
          <p:cNvPr id="3" name="Group 2"/>
          <p:cNvGrpSpPr/>
          <p:nvPr/>
        </p:nvGrpSpPr>
        <p:grpSpPr>
          <a:xfrm>
            <a:off x="6865534" y="1182446"/>
            <a:ext cx="1197032" cy="2683120"/>
            <a:chOff x="6865534" y="1215104"/>
            <a:chExt cx="1197032" cy="2683120"/>
          </a:xfrm>
        </p:grpSpPr>
        <p:sp>
          <p:nvSpPr>
            <p:cNvPr id="15" name="Rectangle 14">
              <a:extLst>
                <a:ext uri="{FF2B5EF4-FFF2-40B4-BE49-F238E27FC236}">
                  <a16:creationId xmlns:a16="http://schemas.microsoft.com/office/drawing/2014/main" xmlns="" id="{A676E87C-932A-466F-8F16-83271B86E61D}"/>
                </a:ext>
              </a:extLst>
            </p:cNvPr>
            <p:cNvSpPr/>
            <p:nvPr/>
          </p:nvSpPr>
          <p:spPr>
            <a:xfrm>
              <a:off x="6991698" y="1215104"/>
              <a:ext cx="911865" cy="2683120"/>
            </a:xfrm>
            <a:prstGeom prst="rect">
              <a:avLst/>
            </a:prstGeom>
            <a:solidFill>
              <a:srgbClr val="00B050">
                <a:alpha val="50000"/>
              </a:srgbClr>
            </a:solidFill>
            <a:ln w="152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144E164C-A6E8-4A3B-A3C1-F0233C9EB7EA}"/>
                </a:ext>
              </a:extLst>
            </p:cNvPr>
            <p:cNvSpPr txBox="1"/>
            <p:nvPr/>
          </p:nvSpPr>
          <p:spPr>
            <a:xfrm>
              <a:off x="6865534" y="3004372"/>
              <a:ext cx="1197032" cy="584775"/>
            </a:xfrm>
            <a:prstGeom prst="rect">
              <a:avLst/>
            </a:prstGeom>
            <a:noFill/>
          </p:spPr>
          <p:txBody>
            <a:bodyPr wrap="square" rtlCol="0">
              <a:spAutoFit/>
            </a:bodyPr>
            <a:lstStyle/>
            <a:p>
              <a:pPr algn="ctr"/>
              <a:r>
                <a:rPr lang="en-US" sz="1600" b="1" dirty="0">
                  <a:solidFill>
                    <a:schemeClr val="tx1">
                      <a:lumMod val="65000"/>
                      <a:lumOff val="35000"/>
                    </a:schemeClr>
                  </a:solidFill>
                </a:rPr>
                <a:t>EXPRESS LANE</a:t>
              </a:r>
            </a:p>
          </p:txBody>
        </p:sp>
      </p:grpSp>
      <p:sp>
        <p:nvSpPr>
          <p:cNvPr id="25" name="U-Turn Arrow 21"/>
          <p:cNvSpPr/>
          <p:nvPr/>
        </p:nvSpPr>
        <p:spPr>
          <a:xfrm>
            <a:off x="5373667" y="792919"/>
            <a:ext cx="2181609" cy="369626"/>
          </a:xfrm>
          <a:custGeom>
            <a:avLst/>
            <a:gdLst>
              <a:gd name="connsiteX0" fmla="*/ 0 w 2299778"/>
              <a:gd name="connsiteY0" fmla="*/ 339768 h 339768"/>
              <a:gd name="connsiteX1" fmla="*/ 0 w 2299778"/>
              <a:gd name="connsiteY1" fmla="*/ 148649 h 339768"/>
              <a:gd name="connsiteX2" fmla="*/ 148649 w 2299778"/>
              <a:gd name="connsiteY2" fmla="*/ 0 h 339768"/>
              <a:gd name="connsiteX3" fmla="*/ 2108659 w 2299778"/>
              <a:gd name="connsiteY3" fmla="*/ 0 h 339768"/>
              <a:gd name="connsiteX4" fmla="*/ 2257308 w 2299778"/>
              <a:gd name="connsiteY4" fmla="*/ 148649 h 339768"/>
              <a:gd name="connsiteX5" fmla="*/ 2257307 w 2299778"/>
              <a:gd name="connsiteY5" fmla="*/ 169884 h 339768"/>
              <a:gd name="connsiteX6" fmla="*/ 2299778 w 2299778"/>
              <a:gd name="connsiteY6" fmla="*/ 169884 h 339768"/>
              <a:gd name="connsiteX7" fmla="*/ 2214836 w 2299778"/>
              <a:gd name="connsiteY7" fmla="*/ 254826 h 339768"/>
              <a:gd name="connsiteX8" fmla="*/ 2129894 w 2299778"/>
              <a:gd name="connsiteY8" fmla="*/ 169884 h 339768"/>
              <a:gd name="connsiteX9" fmla="*/ 2172365 w 2299778"/>
              <a:gd name="connsiteY9" fmla="*/ 169884 h 339768"/>
              <a:gd name="connsiteX10" fmla="*/ 2172365 w 2299778"/>
              <a:gd name="connsiteY10" fmla="*/ 148649 h 339768"/>
              <a:gd name="connsiteX11" fmla="*/ 2108658 w 2299778"/>
              <a:gd name="connsiteY11" fmla="*/ 84942 h 339768"/>
              <a:gd name="connsiteX12" fmla="*/ 148649 w 2299778"/>
              <a:gd name="connsiteY12" fmla="*/ 84942 h 339768"/>
              <a:gd name="connsiteX13" fmla="*/ 84942 w 2299778"/>
              <a:gd name="connsiteY13" fmla="*/ 148649 h 339768"/>
              <a:gd name="connsiteX14" fmla="*/ 84942 w 2299778"/>
              <a:gd name="connsiteY14" fmla="*/ 339768 h 339768"/>
              <a:gd name="connsiteX15" fmla="*/ 0 w 2299778"/>
              <a:gd name="connsiteY15" fmla="*/ 339768 h 339768"/>
              <a:gd name="connsiteX0" fmla="*/ 0 w 2299778"/>
              <a:gd name="connsiteY0" fmla="*/ 339768 h 339768"/>
              <a:gd name="connsiteX1" fmla="*/ 0 w 2299778"/>
              <a:gd name="connsiteY1" fmla="*/ 148649 h 339768"/>
              <a:gd name="connsiteX2" fmla="*/ 148649 w 2299778"/>
              <a:gd name="connsiteY2" fmla="*/ 0 h 339768"/>
              <a:gd name="connsiteX3" fmla="*/ 2108659 w 2299778"/>
              <a:gd name="connsiteY3" fmla="*/ 0 h 339768"/>
              <a:gd name="connsiteX4" fmla="*/ 2257308 w 2299778"/>
              <a:gd name="connsiteY4" fmla="*/ 148649 h 339768"/>
              <a:gd name="connsiteX5" fmla="*/ 2257307 w 2299778"/>
              <a:gd name="connsiteY5" fmla="*/ 169884 h 339768"/>
              <a:gd name="connsiteX6" fmla="*/ 2299778 w 2299778"/>
              <a:gd name="connsiteY6" fmla="*/ 169884 h 339768"/>
              <a:gd name="connsiteX7" fmla="*/ 2214836 w 2299778"/>
              <a:gd name="connsiteY7" fmla="*/ 254826 h 339768"/>
              <a:gd name="connsiteX8" fmla="*/ 2129894 w 2299778"/>
              <a:gd name="connsiteY8" fmla="*/ 169884 h 339768"/>
              <a:gd name="connsiteX9" fmla="*/ 2172365 w 2299778"/>
              <a:gd name="connsiteY9" fmla="*/ 169884 h 339768"/>
              <a:gd name="connsiteX10" fmla="*/ 2172365 w 2299778"/>
              <a:gd name="connsiteY10" fmla="*/ 148649 h 339768"/>
              <a:gd name="connsiteX11" fmla="*/ 2108658 w 2299778"/>
              <a:gd name="connsiteY11" fmla="*/ 84942 h 339768"/>
              <a:gd name="connsiteX12" fmla="*/ 148649 w 2299778"/>
              <a:gd name="connsiteY12" fmla="*/ 84942 h 339768"/>
              <a:gd name="connsiteX13" fmla="*/ 84942 w 2299778"/>
              <a:gd name="connsiteY13" fmla="*/ 148649 h 339768"/>
              <a:gd name="connsiteX14" fmla="*/ 0 w 2299778"/>
              <a:gd name="connsiteY14" fmla="*/ 339768 h 339768"/>
              <a:gd name="connsiteX0" fmla="*/ 84942 w 2299778"/>
              <a:gd name="connsiteY0" fmla="*/ 148649 h 254826"/>
              <a:gd name="connsiteX1" fmla="*/ 0 w 2299778"/>
              <a:gd name="connsiteY1" fmla="*/ 148649 h 254826"/>
              <a:gd name="connsiteX2" fmla="*/ 148649 w 2299778"/>
              <a:gd name="connsiteY2" fmla="*/ 0 h 254826"/>
              <a:gd name="connsiteX3" fmla="*/ 2108659 w 2299778"/>
              <a:gd name="connsiteY3" fmla="*/ 0 h 254826"/>
              <a:gd name="connsiteX4" fmla="*/ 2257308 w 2299778"/>
              <a:gd name="connsiteY4" fmla="*/ 148649 h 254826"/>
              <a:gd name="connsiteX5" fmla="*/ 2257307 w 2299778"/>
              <a:gd name="connsiteY5" fmla="*/ 169884 h 254826"/>
              <a:gd name="connsiteX6" fmla="*/ 2299778 w 2299778"/>
              <a:gd name="connsiteY6" fmla="*/ 169884 h 254826"/>
              <a:gd name="connsiteX7" fmla="*/ 2214836 w 2299778"/>
              <a:gd name="connsiteY7" fmla="*/ 254826 h 254826"/>
              <a:gd name="connsiteX8" fmla="*/ 2129894 w 2299778"/>
              <a:gd name="connsiteY8" fmla="*/ 169884 h 254826"/>
              <a:gd name="connsiteX9" fmla="*/ 2172365 w 2299778"/>
              <a:gd name="connsiteY9" fmla="*/ 169884 h 254826"/>
              <a:gd name="connsiteX10" fmla="*/ 2172365 w 2299778"/>
              <a:gd name="connsiteY10" fmla="*/ 148649 h 254826"/>
              <a:gd name="connsiteX11" fmla="*/ 2108658 w 2299778"/>
              <a:gd name="connsiteY11" fmla="*/ 84942 h 254826"/>
              <a:gd name="connsiteX12" fmla="*/ 148649 w 2299778"/>
              <a:gd name="connsiteY12" fmla="*/ 84942 h 254826"/>
              <a:gd name="connsiteX13" fmla="*/ 84942 w 2299778"/>
              <a:gd name="connsiteY13" fmla="*/ 148649 h 254826"/>
              <a:gd name="connsiteX0" fmla="*/ 84942 w 2299778"/>
              <a:gd name="connsiteY0" fmla="*/ 148649 h 331026"/>
              <a:gd name="connsiteX1" fmla="*/ 0 w 2299778"/>
              <a:gd name="connsiteY1" fmla="*/ 148649 h 331026"/>
              <a:gd name="connsiteX2" fmla="*/ 148649 w 2299778"/>
              <a:gd name="connsiteY2" fmla="*/ 0 h 331026"/>
              <a:gd name="connsiteX3" fmla="*/ 2108659 w 2299778"/>
              <a:gd name="connsiteY3" fmla="*/ 0 h 331026"/>
              <a:gd name="connsiteX4" fmla="*/ 2257308 w 2299778"/>
              <a:gd name="connsiteY4" fmla="*/ 148649 h 331026"/>
              <a:gd name="connsiteX5" fmla="*/ 2257307 w 2299778"/>
              <a:gd name="connsiteY5" fmla="*/ 169884 h 331026"/>
              <a:gd name="connsiteX6" fmla="*/ 2299778 w 2299778"/>
              <a:gd name="connsiteY6" fmla="*/ 169884 h 331026"/>
              <a:gd name="connsiteX7" fmla="*/ 2214836 w 2299778"/>
              <a:gd name="connsiteY7" fmla="*/ 331026 h 331026"/>
              <a:gd name="connsiteX8" fmla="*/ 2129894 w 2299778"/>
              <a:gd name="connsiteY8" fmla="*/ 169884 h 331026"/>
              <a:gd name="connsiteX9" fmla="*/ 2172365 w 2299778"/>
              <a:gd name="connsiteY9" fmla="*/ 169884 h 331026"/>
              <a:gd name="connsiteX10" fmla="*/ 2172365 w 2299778"/>
              <a:gd name="connsiteY10" fmla="*/ 148649 h 331026"/>
              <a:gd name="connsiteX11" fmla="*/ 2108658 w 2299778"/>
              <a:gd name="connsiteY11" fmla="*/ 84942 h 331026"/>
              <a:gd name="connsiteX12" fmla="*/ 148649 w 2299778"/>
              <a:gd name="connsiteY12" fmla="*/ 84942 h 331026"/>
              <a:gd name="connsiteX13" fmla="*/ 84942 w 2299778"/>
              <a:gd name="connsiteY13" fmla="*/ 148649 h 331026"/>
              <a:gd name="connsiteX0" fmla="*/ 84942 w 2299778"/>
              <a:gd name="connsiteY0" fmla="*/ 148649 h 331026"/>
              <a:gd name="connsiteX1" fmla="*/ 0 w 2299778"/>
              <a:gd name="connsiteY1" fmla="*/ 148649 h 331026"/>
              <a:gd name="connsiteX2" fmla="*/ 148649 w 2299778"/>
              <a:gd name="connsiteY2" fmla="*/ 0 h 331026"/>
              <a:gd name="connsiteX3" fmla="*/ 2108659 w 2299778"/>
              <a:gd name="connsiteY3" fmla="*/ 0 h 331026"/>
              <a:gd name="connsiteX4" fmla="*/ 2257308 w 2299778"/>
              <a:gd name="connsiteY4" fmla="*/ 148649 h 331026"/>
              <a:gd name="connsiteX5" fmla="*/ 2257307 w 2299778"/>
              <a:gd name="connsiteY5" fmla="*/ 169884 h 331026"/>
              <a:gd name="connsiteX6" fmla="*/ 2299778 w 2299778"/>
              <a:gd name="connsiteY6" fmla="*/ 169884 h 331026"/>
              <a:gd name="connsiteX7" fmla="*/ 2214836 w 2299778"/>
              <a:gd name="connsiteY7" fmla="*/ 331026 h 331026"/>
              <a:gd name="connsiteX8" fmla="*/ 2094334 w 2299778"/>
              <a:gd name="connsiteY8" fmla="*/ 169884 h 331026"/>
              <a:gd name="connsiteX9" fmla="*/ 2172365 w 2299778"/>
              <a:gd name="connsiteY9" fmla="*/ 169884 h 331026"/>
              <a:gd name="connsiteX10" fmla="*/ 2172365 w 2299778"/>
              <a:gd name="connsiteY10" fmla="*/ 148649 h 331026"/>
              <a:gd name="connsiteX11" fmla="*/ 2108658 w 2299778"/>
              <a:gd name="connsiteY11" fmla="*/ 84942 h 331026"/>
              <a:gd name="connsiteX12" fmla="*/ 148649 w 2299778"/>
              <a:gd name="connsiteY12" fmla="*/ 84942 h 331026"/>
              <a:gd name="connsiteX13" fmla="*/ 84942 w 2299778"/>
              <a:gd name="connsiteY13" fmla="*/ 148649 h 331026"/>
              <a:gd name="connsiteX0" fmla="*/ 84942 w 2330258"/>
              <a:gd name="connsiteY0" fmla="*/ 148649 h 331026"/>
              <a:gd name="connsiteX1" fmla="*/ 0 w 2330258"/>
              <a:gd name="connsiteY1" fmla="*/ 148649 h 331026"/>
              <a:gd name="connsiteX2" fmla="*/ 148649 w 2330258"/>
              <a:gd name="connsiteY2" fmla="*/ 0 h 331026"/>
              <a:gd name="connsiteX3" fmla="*/ 2108659 w 2330258"/>
              <a:gd name="connsiteY3" fmla="*/ 0 h 331026"/>
              <a:gd name="connsiteX4" fmla="*/ 2257308 w 2330258"/>
              <a:gd name="connsiteY4" fmla="*/ 148649 h 331026"/>
              <a:gd name="connsiteX5" fmla="*/ 2257307 w 2330258"/>
              <a:gd name="connsiteY5" fmla="*/ 169884 h 331026"/>
              <a:gd name="connsiteX6" fmla="*/ 2330258 w 2330258"/>
              <a:gd name="connsiteY6" fmla="*/ 169884 h 331026"/>
              <a:gd name="connsiteX7" fmla="*/ 2214836 w 2330258"/>
              <a:gd name="connsiteY7" fmla="*/ 331026 h 331026"/>
              <a:gd name="connsiteX8" fmla="*/ 2094334 w 2330258"/>
              <a:gd name="connsiteY8" fmla="*/ 169884 h 331026"/>
              <a:gd name="connsiteX9" fmla="*/ 2172365 w 2330258"/>
              <a:gd name="connsiteY9" fmla="*/ 169884 h 331026"/>
              <a:gd name="connsiteX10" fmla="*/ 2172365 w 2330258"/>
              <a:gd name="connsiteY10" fmla="*/ 148649 h 331026"/>
              <a:gd name="connsiteX11" fmla="*/ 2108658 w 2330258"/>
              <a:gd name="connsiteY11" fmla="*/ 84942 h 331026"/>
              <a:gd name="connsiteX12" fmla="*/ 148649 w 2330258"/>
              <a:gd name="connsiteY12" fmla="*/ 84942 h 331026"/>
              <a:gd name="connsiteX13" fmla="*/ 84942 w 2330258"/>
              <a:gd name="connsiteY13" fmla="*/ 148649 h 331026"/>
              <a:gd name="connsiteX0" fmla="*/ 206859 w 2388468"/>
              <a:gd name="connsiteY0" fmla="*/ 84942 h 331026"/>
              <a:gd name="connsiteX1" fmla="*/ 58210 w 2388468"/>
              <a:gd name="connsiteY1" fmla="*/ 148649 h 331026"/>
              <a:gd name="connsiteX2" fmla="*/ 206859 w 2388468"/>
              <a:gd name="connsiteY2" fmla="*/ 0 h 331026"/>
              <a:gd name="connsiteX3" fmla="*/ 2166869 w 2388468"/>
              <a:gd name="connsiteY3" fmla="*/ 0 h 331026"/>
              <a:gd name="connsiteX4" fmla="*/ 2315518 w 2388468"/>
              <a:gd name="connsiteY4" fmla="*/ 148649 h 331026"/>
              <a:gd name="connsiteX5" fmla="*/ 2315517 w 2388468"/>
              <a:gd name="connsiteY5" fmla="*/ 169884 h 331026"/>
              <a:gd name="connsiteX6" fmla="*/ 2388468 w 2388468"/>
              <a:gd name="connsiteY6" fmla="*/ 169884 h 331026"/>
              <a:gd name="connsiteX7" fmla="*/ 2273046 w 2388468"/>
              <a:gd name="connsiteY7" fmla="*/ 331026 h 331026"/>
              <a:gd name="connsiteX8" fmla="*/ 2152544 w 2388468"/>
              <a:gd name="connsiteY8" fmla="*/ 169884 h 331026"/>
              <a:gd name="connsiteX9" fmla="*/ 2230575 w 2388468"/>
              <a:gd name="connsiteY9" fmla="*/ 169884 h 331026"/>
              <a:gd name="connsiteX10" fmla="*/ 2230575 w 2388468"/>
              <a:gd name="connsiteY10" fmla="*/ 148649 h 331026"/>
              <a:gd name="connsiteX11" fmla="*/ 2166868 w 2388468"/>
              <a:gd name="connsiteY11" fmla="*/ 84942 h 331026"/>
              <a:gd name="connsiteX12" fmla="*/ 206859 w 2388468"/>
              <a:gd name="connsiteY12" fmla="*/ 84942 h 331026"/>
              <a:gd name="connsiteX0" fmla="*/ 0 w 2181609"/>
              <a:gd name="connsiteY0" fmla="*/ 84942 h 331026"/>
              <a:gd name="connsiteX1" fmla="*/ 0 w 2181609"/>
              <a:gd name="connsiteY1" fmla="*/ 0 h 331026"/>
              <a:gd name="connsiteX2" fmla="*/ 1960010 w 2181609"/>
              <a:gd name="connsiteY2" fmla="*/ 0 h 331026"/>
              <a:gd name="connsiteX3" fmla="*/ 2108659 w 2181609"/>
              <a:gd name="connsiteY3" fmla="*/ 148649 h 331026"/>
              <a:gd name="connsiteX4" fmla="*/ 2108658 w 2181609"/>
              <a:gd name="connsiteY4" fmla="*/ 169884 h 331026"/>
              <a:gd name="connsiteX5" fmla="*/ 2181609 w 2181609"/>
              <a:gd name="connsiteY5" fmla="*/ 169884 h 331026"/>
              <a:gd name="connsiteX6" fmla="*/ 2066187 w 2181609"/>
              <a:gd name="connsiteY6" fmla="*/ 331026 h 331026"/>
              <a:gd name="connsiteX7" fmla="*/ 1945685 w 2181609"/>
              <a:gd name="connsiteY7" fmla="*/ 169884 h 331026"/>
              <a:gd name="connsiteX8" fmla="*/ 2023716 w 2181609"/>
              <a:gd name="connsiteY8" fmla="*/ 169884 h 331026"/>
              <a:gd name="connsiteX9" fmla="*/ 2023716 w 2181609"/>
              <a:gd name="connsiteY9" fmla="*/ 148649 h 331026"/>
              <a:gd name="connsiteX10" fmla="*/ 1960009 w 2181609"/>
              <a:gd name="connsiteY10" fmla="*/ 84942 h 331026"/>
              <a:gd name="connsiteX11" fmla="*/ 0 w 2181609"/>
              <a:gd name="connsiteY11" fmla="*/ 84942 h 3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1609" h="331026">
                <a:moveTo>
                  <a:pt x="0" y="84942"/>
                </a:moveTo>
                <a:cubicBezTo>
                  <a:pt x="-326668" y="70785"/>
                  <a:pt x="-326668" y="14157"/>
                  <a:pt x="0" y="0"/>
                </a:cubicBezTo>
                <a:lnTo>
                  <a:pt x="1960010" y="0"/>
                </a:lnTo>
                <a:cubicBezTo>
                  <a:pt x="2042107" y="0"/>
                  <a:pt x="2108659" y="66552"/>
                  <a:pt x="2108659" y="148649"/>
                </a:cubicBezTo>
                <a:cubicBezTo>
                  <a:pt x="2108659" y="155727"/>
                  <a:pt x="2108658" y="162806"/>
                  <a:pt x="2108658" y="169884"/>
                </a:cubicBezTo>
                <a:lnTo>
                  <a:pt x="2181609" y="169884"/>
                </a:lnTo>
                <a:lnTo>
                  <a:pt x="2066187" y="331026"/>
                </a:lnTo>
                <a:lnTo>
                  <a:pt x="1945685" y="169884"/>
                </a:lnTo>
                <a:lnTo>
                  <a:pt x="2023716" y="169884"/>
                </a:lnTo>
                <a:lnTo>
                  <a:pt x="2023716" y="148649"/>
                </a:lnTo>
                <a:cubicBezTo>
                  <a:pt x="2023716" y="113465"/>
                  <a:pt x="1995193" y="84942"/>
                  <a:pt x="1960009" y="84942"/>
                </a:cubicBezTo>
                <a:lnTo>
                  <a:pt x="0" y="84942"/>
                </a:lnTo>
                <a:close/>
              </a:path>
            </a:pathLst>
          </a:custGeom>
          <a:solidFill>
            <a:schemeClr val="accent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U-Turn Arrow 21"/>
          <p:cNvSpPr/>
          <p:nvPr/>
        </p:nvSpPr>
        <p:spPr>
          <a:xfrm>
            <a:off x="3419474" y="792919"/>
            <a:ext cx="2233407" cy="369626"/>
          </a:xfrm>
          <a:custGeom>
            <a:avLst/>
            <a:gdLst>
              <a:gd name="connsiteX0" fmla="*/ 0 w 2299778"/>
              <a:gd name="connsiteY0" fmla="*/ 339768 h 339768"/>
              <a:gd name="connsiteX1" fmla="*/ 0 w 2299778"/>
              <a:gd name="connsiteY1" fmla="*/ 148649 h 339768"/>
              <a:gd name="connsiteX2" fmla="*/ 148649 w 2299778"/>
              <a:gd name="connsiteY2" fmla="*/ 0 h 339768"/>
              <a:gd name="connsiteX3" fmla="*/ 2108659 w 2299778"/>
              <a:gd name="connsiteY3" fmla="*/ 0 h 339768"/>
              <a:gd name="connsiteX4" fmla="*/ 2257308 w 2299778"/>
              <a:gd name="connsiteY4" fmla="*/ 148649 h 339768"/>
              <a:gd name="connsiteX5" fmla="*/ 2257307 w 2299778"/>
              <a:gd name="connsiteY5" fmla="*/ 169884 h 339768"/>
              <a:gd name="connsiteX6" fmla="*/ 2299778 w 2299778"/>
              <a:gd name="connsiteY6" fmla="*/ 169884 h 339768"/>
              <a:gd name="connsiteX7" fmla="*/ 2214836 w 2299778"/>
              <a:gd name="connsiteY7" fmla="*/ 254826 h 339768"/>
              <a:gd name="connsiteX8" fmla="*/ 2129894 w 2299778"/>
              <a:gd name="connsiteY8" fmla="*/ 169884 h 339768"/>
              <a:gd name="connsiteX9" fmla="*/ 2172365 w 2299778"/>
              <a:gd name="connsiteY9" fmla="*/ 169884 h 339768"/>
              <a:gd name="connsiteX10" fmla="*/ 2172365 w 2299778"/>
              <a:gd name="connsiteY10" fmla="*/ 148649 h 339768"/>
              <a:gd name="connsiteX11" fmla="*/ 2108658 w 2299778"/>
              <a:gd name="connsiteY11" fmla="*/ 84942 h 339768"/>
              <a:gd name="connsiteX12" fmla="*/ 148649 w 2299778"/>
              <a:gd name="connsiteY12" fmla="*/ 84942 h 339768"/>
              <a:gd name="connsiteX13" fmla="*/ 84942 w 2299778"/>
              <a:gd name="connsiteY13" fmla="*/ 148649 h 339768"/>
              <a:gd name="connsiteX14" fmla="*/ 84942 w 2299778"/>
              <a:gd name="connsiteY14" fmla="*/ 339768 h 339768"/>
              <a:gd name="connsiteX15" fmla="*/ 0 w 2299778"/>
              <a:gd name="connsiteY15" fmla="*/ 339768 h 339768"/>
              <a:gd name="connsiteX0" fmla="*/ 0 w 2299778"/>
              <a:gd name="connsiteY0" fmla="*/ 339768 h 339768"/>
              <a:gd name="connsiteX1" fmla="*/ 0 w 2299778"/>
              <a:gd name="connsiteY1" fmla="*/ 148649 h 339768"/>
              <a:gd name="connsiteX2" fmla="*/ 148649 w 2299778"/>
              <a:gd name="connsiteY2" fmla="*/ 0 h 339768"/>
              <a:gd name="connsiteX3" fmla="*/ 2108659 w 2299778"/>
              <a:gd name="connsiteY3" fmla="*/ 0 h 339768"/>
              <a:gd name="connsiteX4" fmla="*/ 2257308 w 2299778"/>
              <a:gd name="connsiteY4" fmla="*/ 148649 h 339768"/>
              <a:gd name="connsiteX5" fmla="*/ 2257307 w 2299778"/>
              <a:gd name="connsiteY5" fmla="*/ 169884 h 339768"/>
              <a:gd name="connsiteX6" fmla="*/ 2299778 w 2299778"/>
              <a:gd name="connsiteY6" fmla="*/ 169884 h 339768"/>
              <a:gd name="connsiteX7" fmla="*/ 2214836 w 2299778"/>
              <a:gd name="connsiteY7" fmla="*/ 254826 h 339768"/>
              <a:gd name="connsiteX8" fmla="*/ 2129894 w 2299778"/>
              <a:gd name="connsiteY8" fmla="*/ 169884 h 339768"/>
              <a:gd name="connsiteX9" fmla="*/ 2172365 w 2299778"/>
              <a:gd name="connsiteY9" fmla="*/ 169884 h 339768"/>
              <a:gd name="connsiteX10" fmla="*/ 2172365 w 2299778"/>
              <a:gd name="connsiteY10" fmla="*/ 148649 h 339768"/>
              <a:gd name="connsiteX11" fmla="*/ 2108658 w 2299778"/>
              <a:gd name="connsiteY11" fmla="*/ 84942 h 339768"/>
              <a:gd name="connsiteX12" fmla="*/ 148649 w 2299778"/>
              <a:gd name="connsiteY12" fmla="*/ 84942 h 339768"/>
              <a:gd name="connsiteX13" fmla="*/ 84942 w 2299778"/>
              <a:gd name="connsiteY13" fmla="*/ 148649 h 339768"/>
              <a:gd name="connsiteX14" fmla="*/ 0 w 2299778"/>
              <a:gd name="connsiteY14" fmla="*/ 339768 h 339768"/>
              <a:gd name="connsiteX0" fmla="*/ 84942 w 2299778"/>
              <a:gd name="connsiteY0" fmla="*/ 148649 h 254826"/>
              <a:gd name="connsiteX1" fmla="*/ 0 w 2299778"/>
              <a:gd name="connsiteY1" fmla="*/ 148649 h 254826"/>
              <a:gd name="connsiteX2" fmla="*/ 148649 w 2299778"/>
              <a:gd name="connsiteY2" fmla="*/ 0 h 254826"/>
              <a:gd name="connsiteX3" fmla="*/ 2108659 w 2299778"/>
              <a:gd name="connsiteY3" fmla="*/ 0 h 254826"/>
              <a:gd name="connsiteX4" fmla="*/ 2257308 w 2299778"/>
              <a:gd name="connsiteY4" fmla="*/ 148649 h 254826"/>
              <a:gd name="connsiteX5" fmla="*/ 2257307 w 2299778"/>
              <a:gd name="connsiteY5" fmla="*/ 169884 h 254826"/>
              <a:gd name="connsiteX6" fmla="*/ 2299778 w 2299778"/>
              <a:gd name="connsiteY6" fmla="*/ 169884 h 254826"/>
              <a:gd name="connsiteX7" fmla="*/ 2214836 w 2299778"/>
              <a:gd name="connsiteY7" fmla="*/ 254826 h 254826"/>
              <a:gd name="connsiteX8" fmla="*/ 2129894 w 2299778"/>
              <a:gd name="connsiteY8" fmla="*/ 169884 h 254826"/>
              <a:gd name="connsiteX9" fmla="*/ 2172365 w 2299778"/>
              <a:gd name="connsiteY9" fmla="*/ 169884 h 254826"/>
              <a:gd name="connsiteX10" fmla="*/ 2172365 w 2299778"/>
              <a:gd name="connsiteY10" fmla="*/ 148649 h 254826"/>
              <a:gd name="connsiteX11" fmla="*/ 2108658 w 2299778"/>
              <a:gd name="connsiteY11" fmla="*/ 84942 h 254826"/>
              <a:gd name="connsiteX12" fmla="*/ 148649 w 2299778"/>
              <a:gd name="connsiteY12" fmla="*/ 84942 h 254826"/>
              <a:gd name="connsiteX13" fmla="*/ 84942 w 2299778"/>
              <a:gd name="connsiteY13" fmla="*/ 148649 h 254826"/>
              <a:gd name="connsiteX0" fmla="*/ 84942 w 2299778"/>
              <a:gd name="connsiteY0" fmla="*/ 148649 h 331026"/>
              <a:gd name="connsiteX1" fmla="*/ 0 w 2299778"/>
              <a:gd name="connsiteY1" fmla="*/ 148649 h 331026"/>
              <a:gd name="connsiteX2" fmla="*/ 148649 w 2299778"/>
              <a:gd name="connsiteY2" fmla="*/ 0 h 331026"/>
              <a:gd name="connsiteX3" fmla="*/ 2108659 w 2299778"/>
              <a:gd name="connsiteY3" fmla="*/ 0 h 331026"/>
              <a:gd name="connsiteX4" fmla="*/ 2257308 w 2299778"/>
              <a:gd name="connsiteY4" fmla="*/ 148649 h 331026"/>
              <a:gd name="connsiteX5" fmla="*/ 2257307 w 2299778"/>
              <a:gd name="connsiteY5" fmla="*/ 169884 h 331026"/>
              <a:gd name="connsiteX6" fmla="*/ 2299778 w 2299778"/>
              <a:gd name="connsiteY6" fmla="*/ 169884 h 331026"/>
              <a:gd name="connsiteX7" fmla="*/ 2214836 w 2299778"/>
              <a:gd name="connsiteY7" fmla="*/ 331026 h 331026"/>
              <a:gd name="connsiteX8" fmla="*/ 2129894 w 2299778"/>
              <a:gd name="connsiteY8" fmla="*/ 169884 h 331026"/>
              <a:gd name="connsiteX9" fmla="*/ 2172365 w 2299778"/>
              <a:gd name="connsiteY9" fmla="*/ 169884 h 331026"/>
              <a:gd name="connsiteX10" fmla="*/ 2172365 w 2299778"/>
              <a:gd name="connsiteY10" fmla="*/ 148649 h 331026"/>
              <a:gd name="connsiteX11" fmla="*/ 2108658 w 2299778"/>
              <a:gd name="connsiteY11" fmla="*/ 84942 h 331026"/>
              <a:gd name="connsiteX12" fmla="*/ 148649 w 2299778"/>
              <a:gd name="connsiteY12" fmla="*/ 84942 h 331026"/>
              <a:gd name="connsiteX13" fmla="*/ 84942 w 2299778"/>
              <a:gd name="connsiteY13" fmla="*/ 148649 h 331026"/>
              <a:gd name="connsiteX0" fmla="*/ 84942 w 2299778"/>
              <a:gd name="connsiteY0" fmla="*/ 148649 h 331026"/>
              <a:gd name="connsiteX1" fmla="*/ 0 w 2299778"/>
              <a:gd name="connsiteY1" fmla="*/ 148649 h 331026"/>
              <a:gd name="connsiteX2" fmla="*/ 148649 w 2299778"/>
              <a:gd name="connsiteY2" fmla="*/ 0 h 331026"/>
              <a:gd name="connsiteX3" fmla="*/ 2108659 w 2299778"/>
              <a:gd name="connsiteY3" fmla="*/ 0 h 331026"/>
              <a:gd name="connsiteX4" fmla="*/ 2257308 w 2299778"/>
              <a:gd name="connsiteY4" fmla="*/ 148649 h 331026"/>
              <a:gd name="connsiteX5" fmla="*/ 2257307 w 2299778"/>
              <a:gd name="connsiteY5" fmla="*/ 169884 h 331026"/>
              <a:gd name="connsiteX6" fmla="*/ 2299778 w 2299778"/>
              <a:gd name="connsiteY6" fmla="*/ 169884 h 331026"/>
              <a:gd name="connsiteX7" fmla="*/ 2214836 w 2299778"/>
              <a:gd name="connsiteY7" fmla="*/ 331026 h 331026"/>
              <a:gd name="connsiteX8" fmla="*/ 2094334 w 2299778"/>
              <a:gd name="connsiteY8" fmla="*/ 169884 h 331026"/>
              <a:gd name="connsiteX9" fmla="*/ 2172365 w 2299778"/>
              <a:gd name="connsiteY9" fmla="*/ 169884 h 331026"/>
              <a:gd name="connsiteX10" fmla="*/ 2172365 w 2299778"/>
              <a:gd name="connsiteY10" fmla="*/ 148649 h 331026"/>
              <a:gd name="connsiteX11" fmla="*/ 2108658 w 2299778"/>
              <a:gd name="connsiteY11" fmla="*/ 84942 h 331026"/>
              <a:gd name="connsiteX12" fmla="*/ 148649 w 2299778"/>
              <a:gd name="connsiteY12" fmla="*/ 84942 h 331026"/>
              <a:gd name="connsiteX13" fmla="*/ 84942 w 2299778"/>
              <a:gd name="connsiteY13" fmla="*/ 148649 h 331026"/>
              <a:gd name="connsiteX0" fmla="*/ 84942 w 2330258"/>
              <a:gd name="connsiteY0" fmla="*/ 148649 h 331026"/>
              <a:gd name="connsiteX1" fmla="*/ 0 w 2330258"/>
              <a:gd name="connsiteY1" fmla="*/ 148649 h 331026"/>
              <a:gd name="connsiteX2" fmla="*/ 148649 w 2330258"/>
              <a:gd name="connsiteY2" fmla="*/ 0 h 331026"/>
              <a:gd name="connsiteX3" fmla="*/ 2108659 w 2330258"/>
              <a:gd name="connsiteY3" fmla="*/ 0 h 331026"/>
              <a:gd name="connsiteX4" fmla="*/ 2257308 w 2330258"/>
              <a:gd name="connsiteY4" fmla="*/ 148649 h 331026"/>
              <a:gd name="connsiteX5" fmla="*/ 2257307 w 2330258"/>
              <a:gd name="connsiteY5" fmla="*/ 169884 h 331026"/>
              <a:gd name="connsiteX6" fmla="*/ 2330258 w 2330258"/>
              <a:gd name="connsiteY6" fmla="*/ 169884 h 331026"/>
              <a:gd name="connsiteX7" fmla="*/ 2214836 w 2330258"/>
              <a:gd name="connsiteY7" fmla="*/ 331026 h 331026"/>
              <a:gd name="connsiteX8" fmla="*/ 2094334 w 2330258"/>
              <a:gd name="connsiteY8" fmla="*/ 169884 h 331026"/>
              <a:gd name="connsiteX9" fmla="*/ 2172365 w 2330258"/>
              <a:gd name="connsiteY9" fmla="*/ 169884 h 331026"/>
              <a:gd name="connsiteX10" fmla="*/ 2172365 w 2330258"/>
              <a:gd name="connsiteY10" fmla="*/ 148649 h 331026"/>
              <a:gd name="connsiteX11" fmla="*/ 2108658 w 2330258"/>
              <a:gd name="connsiteY11" fmla="*/ 84942 h 331026"/>
              <a:gd name="connsiteX12" fmla="*/ 148649 w 2330258"/>
              <a:gd name="connsiteY12" fmla="*/ 84942 h 331026"/>
              <a:gd name="connsiteX13" fmla="*/ 84942 w 2330258"/>
              <a:gd name="connsiteY13" fmla="*/ 148649 h 3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0258" h="331026">
                <a:moveTo>
                  <a:pt x="84942" y="148649"/>
                </a:moveTo>
                <a:lnTo>
                  <a:pt x="0" y="148649"/>
                </a:lnTo>
                <a:cubicBezTo>
                  <a:pt x="0" y="66552"/>
                  <a:pt x="66552" y="0"/>
                  <a:pt x="148649" y="0"/>
                </a:cubicBezTo>
                <a:lnTo>
                  <a:pt x="2108659" y="0"/>
                </a:lnTo>
                <a:cubicBezTo>
                  <a:pt x="2190756" y="0"/>
                  <a:pt x="2257308" y="66552"/>
                  <a:pt x="2257308" y="148649"/>
                </a:cubicBezTo>
                <a:cubicBezTo>
                  <a:pt x="2257308" y="155727"/>
                  <a:pt x="2257307" y="162806"/>
                  <a:pt x="2257307" y="169884"/>
                </a:cubicBezTo>
                <a:lnTo>
                  <a:pt x="2330258" y="169884"/>
                </a:lnTo>
                <a:lnTo>
                  <a:pt x="2214836" y="331026"/>
                </a:lnTo>
                <a:lnTo>
                  <a:pt x="2094334" y="169884"/>
                </a:lnTo>
                <a:lnTo>
                  <a:pt x="2172365" y="169884"/>
                </a:lnTo>
                <a:lnTo>
                  <a:pt x="2172365" y="148649"/>
                </a:lnTo>
                <a:cubicBezTo>
                  <a:pt x="2172365" y="113465"/>
                  <a:pt x="2143842" y="84942"/>
                  <a:pt x="2108658" y="84942"/>
                </a:cubicBezTo>
                <a:lnTo>
                  <a:pt x="148649" y="84942"/>
                </a:lnTo>
                <a:cubicBezTo>
                  <a:pt x="113465" y="84942"/>
                  <a:pt x="84942" y="113465"/>
                  <a:pt x="84942" y="148649"/>
                </a:cubicBezTo>
                <a:close/>
              </a:path>
            </a:pathLst>
          </a:custGeom>
          <a:solidFill>
            <a:schemeClr val="accent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U-Turn Arrow 21"/>
          <p:cNvSpPr/>
          <p:nvPr/>
        </p:nvSpPr>
        <p:spPr>
          <a:xfrm flipV="1">
            <a:off x="2273242" y="2993615"/>
            <a:ext cx="4362160" cy="1075417"/>
          </a:xfrm>
          <a:custGeom>
            <a:avLst/>
            <a:gdLst>
              <a:gd name="connsiteX0" fmla="*/ 0 w 2299778"/>
              <a:gd name="connsiteY0" fmla="*/ 339768 h 339768"/>
              <a:gd name="connsiteX1" fmla="*/ 0 w 2299778"/>
              <a:gd name="connsiteY1" fmla="*/ 148649 h 339768"/>
              <a:gd name="connsiteX2" fmla="*/ 148649 w 2299778"/>
              <a:gd name="connsiteY2" fmla="*/ 0 h 339768"/>
              <a:gd name="connsiteX3" fmla="*/ 2108659 w 2299778"/>
              <a:gd name="connsiteY3" fmla="*/ 0 h 339768"/>
              <a:gd name="connsiteX4" fmla="*/ 2257308 w 2299778"/>
              <a:gd name="connsiteY4" fmla="*/ 148649 h 339768"/>
              <a:gd name="connsiteX5" fmla="*/ 2257307 w 2299778"/>
              <a:gd name="connsiteY5" fmla="*/ 169884 h 339768"/>
              <a:gd name="connsiteX6" fmla="*/ 2299778 w 2299778"/>
              <a:gd name="connsiteY6" fmla="*/ 169884 h 339768"/>
              <a:gd name="connsiteX7" fmla="*/ 2214836 w 2299778"/>
              <a:gd name="connsiteY7" fmla="*/ 254826 h 339768"/>
              <a:gd name="connsiteX8" fmla="*/ 2129894 w 2299778"/>
              <a:gd name="connsiteY8" fmla="*/ 169884 h 339768"/>
              <a:gd name="connsiteX9" fmla="*/ 2172365 w 2299778"/>
              <a:gd name="connsiteY9" fmla="*/ 169884 h 339768"/>
              <a:gd name="connsiteX10" fmla="*/ 2172365 w 2299778"/>
              <a:gd name="connsiteY10" fmla="*/ 148649 h 339768"/>
              <a:gd name="connsiteX11" fmla="*/ 2108658 w 2299778"/>
              <a:gd name="connsiteY11" fmla="*/ 84942 h 339768"/>
              <a:gd name="connsiteX12" fmla="*/ 148649 w 2299778"/>
              <a:gd name="connsiteY12" fmla="*/ 84942 h 339768"/>
              <a:gd name="connsiteX13" fmla="*/ 84942 w 2299778"/>
              <a:gd name="connsiteY13" fmla="*/ 148649 h 339768"/>
              <a:gd name="connsiteX14" fmla="*/ 84942 w 2299778"/>
              <a:gd name="connsiteY14" fmla="*/ 339768 h 339768"/>
              <a:gd name="connsiteX15" fmla="*/ 0 w 2299778"/>
              <a:gd name="connsiteY15" fmla="*/ 339768 h 339768"/>
              <a:gd name="connsiteX0" fmla="*/ 0 w 2299778"/>
              <a:gd name="connsiteY0" fmla="*/ 339768 h 339768"/>
              <a:gd name="connsiteX1" fmla="*/ 0 w 2299778"/>
              <a:gd name="connsiteY1" fmla="*/ 148649 h 339768"/>
              <a:gd name="connsiteX2" fmla="*/ 148649 w 2299778"/>
              <a:gd name="connsiteY2" fmla="*/ 0 h 339768"/>
              <a:gd name="connsiteX3" fmla="*/ 2108659 w 2299778"/>
              <a:gd name="connsiteY3" fmla="*/ 0 h 339768"/>
              <a:gd name="connsiteX4" fmla="*/ 2257308 w 2299778"/>
              <a:gd name="connsiteY4" fmla="*/ 148649 h 339768"/>
              <a:gd name="connsiteX5" fmla="*/ 2257307 w 2299778"/>
              <a:gd name="connsiteY5" fmla="*/ 169884 h 339768"/>
              <a:gd name="connsiteX6" fmla="*/ 2299778 w 2299778"/>
              <a:gd name="connsiteY6" fmla="*/ 169884 h 339768"/>
              <a:gd name="connsiteX7" fmla="*/ 2214836 w 2299778"/>
              <a:gd name="connsiteY7" fmla="*/ 254826 h 339768"/>
              <a:gd name="connsiteX8" fmla="*/ 2129894 w 2299778"/>
              <a:gd name="connsiteY8" fmla="*/ 169884 h 339768"/>
              <a:gd name="connsiteX9" fmla="*/ 2172365 w 2299778"/>
              <a:gd name="connsiteY9" fmla="*/ 169884 h 339768"/>
              <a:gd name="connsiteX10" fmla="*/ 2172365 w 2299778"/>
              <a:gd name="connsiteY10" fmla="*/ 148649 h 339768"/>
              <a:gd name="connsiteX11" fmla="*/ 2108658 w 2299778"/>
              <a:gd name="connsiteY11" fmla="*/ 84942 h 339768"/>
              <a:gd name="connsiteX12" fmla="*/ 148649 w 2299778"/>
              <a:gd name="connsiteY12" fmla="*/ 84942 h 339768"/>
              <a:gd name="connsiteX13" fmla="*/ 84942 w 2299778"/>
              <a:gd name="connsiteY13" fmla="*/ 148649 h 339768"/>
              <a:gd name="connsiteX14" fmla="*/ 0 w 2299778"/>
              <a:gd name="connsiteY14" fmla="*/ 339768 h 339768"/>
              <a:gd name="connsiteX0" fmla="*/ 84942 w 2299778"/>
              <a:gd name="connsiteY0" fmla="*/ 148649 h 254826"/>
              <a:gd name="connsiteX1" fmla="*/ 0 w 2299778"/>
              <a:gd name="connsiteY1" fmla="*/ 148649 h 254826"/>
              <a:gd name="connsiteX2" fmla="*/ 148649 w 2299778"/>
              <a:gd name="connsiteY2" fmla="*/ 0 h 254826"/>
              <a:gd name="connsiteX3" fmla="*/ 2108659 w 2299778"/>
              <a:gd name="connsiteY3" fmla="*/ 0 h 254826"/>
              <a:gd name="connsiteX4" fmla="*/ 2257308 w 2299778"/>
              <a:gd name="connsiteY4" fmla="*/ 148649 h 254826"/>
              <a:gd name="connsiteX5" fmla="*/ 2257307 w 2299778"/>
              <a:gd name="connsiteY5" fmla="*/ 169884 h 254826"/>
              <a:gd name="connsiteX6" fmla="*/ 2299778 w 2299778"/>
              <a:gd name="connsiteY6" fmla="*/ 169884 h 254826"/>
              <a:gd name="connsiteX7" fmla="*/ 2214836 w 2299778"/>
              <a:gd name="connsiteY7" fmla="*/ 254826 h 254826"/>
              <a:gd name="connsiteX8" fmla="*/ 2129894 w 2299778"/>
              <a:gd name="connsiteY8" fmla="*/ 169884 h 254826"/>
              <a:gd name="connsiteX9" fmla="*/ 2172365 w 2299778"/>
              <a:gd name="connsiteY9" fmla="*/ 169884 h 254826"/>
              <a:gd name="connsiteX10" fmla="*/ 2172365 w 2299778"/>
              <a:gd name="connsiteY10" fmla="*/ 148649 h 254826"/>
              <a:gd name="connsiteX11" fmla="*/ 2108658 w 2299778"/>
              <a:gd name="connsiteY11" fmla="*/ 84942 h 254826"/>
              <a:gd name="connsiteX12" fmla="*/ 148649 w 2299778"/>
              <a:gd name="connsiteY12" fmla="*/ 84942 h 254826"/>
              <a:gd name="connsiteX13" fmla="*/ 84942 w 2299778"/>
              <a:gd name="connsiteY13" fmla="*/ 148649 h 254826"/>
              <a:gd name="connsiteX0" fmla="*/ 84942 w 2299778"/>
              <a:gd name="connsiteY0" fmla="*/ 148649 h 331026"/>
              <a:gd name="connsiteX1" fmla="*/ 0 w 2299778"/>
              <a:gd name="connsiteY1" fmla="*/ 148649 h 331026"/>
              <a:gd name="connsiteX2" fmla="*/ 148649 w 2299778"/>
              <a:gd name="connsiteY2" fmla="*/ 0 h 331026"/>
              <a:gd name="connsiteX3" fmla="*/ 2108659 w 2299778"/>
              <a:gd name="connsiteY3" fmla="*/ 0 h 331026"/>
              <a:gd name="connsiteX4" fmla="*/ 2257308 w 2299778"/>
              <a:gd name="connsiteY4" fmla="*/ 148649 h 331026"/>
              <a:gd name="connsiteX5" fmla="*/ 2257307 w 2299778"/>
              <a:gd name="connsiteY5" fmla="*/ 169884 h 331026"/>
              <a:gd name="connsiteX6" fmla="*/ 2299778 w 2299778"/>
              <a:gd name="connsiteY6" fmla="*/ 169884 h 331026"/>
              <a:gd name="connsiteX7" fmla="*/ 2214836 w 2299778"/>
              <a:gd name="connsiteY7" fmla="*/ 331026 h 331026"/>
              <a:gd name="connsiteX8" fmla="*/ 2129894 w 2299778"/>
              <a:gd name="connsiteY8" fmla="*/ 169884 h 331026"/>
              <a:gd name="connsiteX9" fmla="*/ 2172365 w 2299778"/>
              <a:gd name="connsiteY9" fmla="*/ 169884 h 331026"/>
              <a:gd name="connsiteX10" fmla="*/ 2172365 w 2299778"/>
              <a:gd name="connsiteY10" fmla="*/ 148649 h 331026"/>
              <a:gd name="connsiteX11" fmla="*/ 2108658 w 2299778"/>
              <a:gd name="connsiteY11" fmla="*/ 84942 h 331026"/>
              <a:gd name="connsiteX12" fmla="*/ 148649 w 2299778"/>
              <a:gd name="connsiteY12" fmla="*/ 84942 h 331026"/>
              <a:gd name="connsiteX13" fmla="*/ 84942 w 2299778"/>
              <a:gd name="connsiteY13" fmla="*/ 148649 h 331026"/>
              <a:gd name="connsiteX0" fmla="*/ 84942 w 2299778"/>
              <a:gd name="connsiteY0" fmla="*/ 148649 h 331026"/>
              <a:gd name="connsiteX1" fmla="*/ 0 w 2299778"/>
              <a:gd name="connsiteY1" fmla="*/ 148649 h 331026"/>
              <a:gd name="connsiteX2" fmla="*/ 148649 w 2299778"/>
              <a:gd name="connsiteY2" fmla="*/ 0 h 331026"/>
              <a:gd name="connsiteX3" fmla="*/ 2108659 w 2299778"/>
              <a:gd name="connsiteY3" fmla="*/ 0 h 331026"/>
              <a:gd name="connsiteX4" fmla="*/ 2257308 w 2299778"/>
              <a:gd name="connsiteY4" fmla="*/ 148649 h 331026"/>
              <a:gd name="connsiteX5" fmla="*/ 2257307 w 2299778"/>
              <a:gd name="connsiteY5" fmla="*/ 169884 h 331026"/>
              <a:gd name="connsiteX6" fmla="*/ 2299778 w 2299778"/>
              <a:gd name="connsiteY6" fmla="*/ 169884 h 331026"/>
              <a:gd name="connsiteX7" fmla="*/ 2214836 w 2299778"/>
              <a:gd name="connsiteY7" fmla="*/ 331026 h 331026"/>
              <a:gd name="connsiteX8" fmla="*/ 2094334 w 2299778"/>
              <a:gd name="connsiteY8" fmla="*/ 169884 h 331026"/>
              <a:gd name="connsiteX9" fmla="*/ 2172365 w 2299778"/>
              <a:gd name="connsiteY9" fmla="*/ 169884 h 331026"/>
              <a:gd name="connsiteX10" fmla="*/ 2172365 w 2299778"/>
              <a:gd name="connsiteY10" fmla="*/ 148649 h 331026"/>
              <a:gd name="connsiteX11" fmla="*/ 2108658 w 2299778"/>
              <a:gd name="connsiteY11" fmla="*/ 84942 h 331026"/>
              <a:gd name="connsiteX12" fmla="*/ 148649 w 2299778"/>
              <a:gd name="connsiteY12" fmla="*/ 84942 h 331026"/>
              <a:gd name="connsiteX13" fmla="*/ 84942 w 2299778"/>
              <a:gd name="connsiteY13" fmla="*/ 148649 h 331026"/>
              <a:gd name="connsiteX0" fmla="*/ 84942 w 2330258"/>
              <a:gd name="connsiteY0" fmla="*/ 148649 h 331026"/>
              <a:gd name="connsiteX1" fmla="*/ 0 w 2330258"/>
              <a:gd name="connsiteY1" fmla="*/ 148649 h 331026"/>
              <a:gd name="connsiteX2" fmla="*/ 148649 w 2330258"/>
              <a:gd name="connsiteY2" fmla="*/ 0 h 331026"/>
              <a:gd name="connsiteX3" fmla="*/ 2108659 w 2330258"/>
              <a:gd name="connsiteY3" fmla="*/ 0 h 331026"/>
              <a:gd name="connsiteX4" fmla="*/ 2257308 w 2330258"/>
              <a:gd name="connsiteY4" fmla="*/ 148649 h 331026"/>
              <a:gd name="connsiteX5" fmla="*/ 2257307 w 2330258"/>
              <a:gd name="connsiteY5" fmla="*/ 169884 h 331026"/>
              <a:gd name="connsiteX6" fmla="*/ 2330258 w 2330258"/>
              <a:gd name="connsiteY6" fmla="*/ 169884 h 331026"/>
              <a:gd name="connsiteX7" fmla="*/ 2214836 w 2330258"/>
              <a:gd name="connsiteY7" fmla="*/ 331026 h 331026"/>
              <a:gd name="connsiteX8" fmla="*/ 2094334 w 2330258"/>
              <a:gd name="connsiteY8" fmla="*/ 169884 h 331026"/>
              <a:gd name="connsiteX9" fmla="*/ 2172365 w 2330258"/>
              <a:gd name="connsiteY9" fmla="*/ 169884 h 331026"/>
              <a:gd name="connsiteX10" fmla="*/ 2172365 w 2330258"/>
              <a:gd name="connsiteY10" fmla="*/ 148649 h 331026"/>
              <a:gd name="connsiteX11" fmla="*/ 2108658 w 2330258"/>
              <a:gd name="connsiteY11" fmla="*/ 84942 h 331026"/>
              <a:gd name="connsiteX12" fmla="*/ 148649 w 2330258"/>
              <a:gd name="connsiteY12" fmla="*/ 84942 h 331026"/>
              <a:gd name="connsiteX13" fmla="*/ 84942 w 2330258"/>
              <a:gd name="connsiteY13" fmla="*/ 148649 h 331026"/>
              <a:gd name="connsiteX0" fmla="*/ 1243298 w 3488614"/>
              <a:gd name="connsiteY0" fmla="*/ 148649 h 1085981"/>
              <a:gd name="connsiteX1" fmla="*/ 0 w 3488614"/>
              <a:gd name="connsiteY1" fmla="*/ 1085981 h 1085981"/>
              <a:gd name="connsiteX2" fmla="*/ 1307005 w 3488614"/>
              <a:gd name="connsiteY2" fmla="*/ 0 h 1085981"/>
              <a:gd name="connsiteX3" fmla="*/ 3267015 w 3488614"/>
              <a:gd name="connsiteY3" fmla="*/ 0 h 1085981"/>
              <a:gd name="connsiteX4" fmla="*/ 3415664 w 3488614"/>
              <a:gd name="connsiteY4" fmla="*/ 148649 h 1085981"/>
              <a:gd name="connsiteX5" fmla="*/ 3415663 w 3488614"/>
              <a:gd name="connsiteY5" fmla="*/ 169884 h 1085981"/>
              <a:gd name="connsiteX6" fmla="*/ 3488614 w 3488614"/>
              <a:gd name="connsiteY6" fmla="*/ 169884 h 1085981"/>
              <a:gd name="connsiteX7" fmla="*/ 3373192 w 3488614"/>
              <a:gd name="connsiteY7" fmla="*/ 331026 h 1085981"/>
              <a:gd name="connsiteX8" fmla="*/ 3252690 w 3488614"/>
              <a:gd name="connsiteY8" fmla="*/ 169884 h 1085981"/>
              <a:gd name="connsiteX9" fmla="*/ 3330721 w 3488614"/>
              <a:gd name="connsiteY9" fmla="*/ 169884 h 1085981"/>
              <a:gd name="connsiteX10" fmla="*/ 3330721 w 3488614"/>
              <a:gd name="connsiteY10" fmla="*/ 148649 h 1085981"/>
              <a:gd name="connsiteX11" fmla="*/ 3267014 w 3488614"/>
              <a:gd name="connsiteY11" fmla="*/ 84942 h 1085981"/>
              <a:gd name="connsiteX12" fmla="*/ 1307005 w 3488614"/>
              <a:gd name="connsiteY12" fmla="*/ 84942 h 1085981"/>
              <a:gd name="connsiteX13" fmla="*/ 1243298 w 3488614"/>
              <a:gd name="connsiteY13" fmla="*/ 148649 h 1085981"/>
              <a:gd name="connsiteX0" fmla="*/ 113901 w 3488614"/>
              <a:gd name="connsiteY0" fmla="*/ 1054314 h 1085981"/>
              <a:gd name="connsiteX1" fmla="*/ 0 w 3488614"/>
              <a:gd name="connsiteY1" fmla="*/ 1085981 h 1085981"/>
              <a:gd name="connsiteX2" fmla="*/ 1307005 w 3488614"/>
              <a:gd name="connsiteY2" fmla="*/ 0 h 1085981"/>
              <a:gd name="connsiteX3" fmla="*/ 3267015 w 3488614"/>
              <a:gd name="connsiteY3" fmla="*/ 0 h 1085981"/>
              <a:gd name="connsiteX4" fmla="*/ 3415664 w 3488614"/>
              <a:gd name="connsiteY4" fmla="*/ 148649 h 1085981"/>
              <a:gd name="connsiteX5" fmla="*/ 3415663 w 3488614"/>
              <a:gd name="connsiteY5" fmla="*/ 169884 h 1085981"/>
              <a:gd name="connsiteX6" fmla="*/ 3488614 w 3488614"/>
              <a:gd name="connsiteY6" fmla="*/ 169884 h 1085981"/>
              <a:gd name="connsiteX7" fmla="*/ 3373192 w 3488614"/>
              <a:gd name="connsiteY7" fmla="*/ 331026 h 1085981"/>
              <a:gd name="connsiteX8" fmla="*/ 3252690 w 3488614"/>
              <a:gd name="connsiteY8" fmla="*/ 169884 h 1085981"/>
              <a:gd name="connsiteX9" fmla="*/ 3330721 w 3488614"/>
              <a:gd name="connsiteY9" fmla="*/ 169884 h 1085981"/>
              <a:gd name="connsiteX10" fmla="*/ 3330721 w 3488614"/>
              <a:gd name="connsiteY10" fmla="*/ 148649 h 1085981"/>
              <a:gd name="connsiteX11" fmla="*/ 3267014 w 3488614"/>
              <a:gd name="connsiteY11" fmla="*/ 84942 h 1085981"/>
              <a:gd name="connsiteX12" fmla="*/ 1307005 w 3488614"/>
              <a:gd name="connsiteY12" fmla="*/ 84942 h 1085981"/>
              <a:gd name="connsiteX13" fmla="*/ 113901 w 3488614"/>
              <a:gd name="connsiteY13" fmla="*/ 1054314 h 1085981"/>
              <a:gd name="connsiteX0" fmla="*/ 113901 w 3488614"/>
              <a:gd name="connsiteY0" fmla="*/ 1054314 h 1085981"/>
              <a:gd name="connsiteX1" fmla="*/ 0 w 3488614"/>
              <a:gd name="connsiteY1" fmla="*/ 1085981 h 1085981"/>
              <a:gd name="connsiteX2" fmla="*/ 1307005 w 3488614"/>
              <a:gd name="connsiteY2" fmla="*/ 0 h 1085981"/>
              <a:gd name="connsiteX3" fmla="*/ 3267015 w 3488614"/>
              <a:gd name="connsiteY3" fmla="*/ 0 h 1085981"/>
              <a:gd name="connsiteX4" fmla="*/ 3415664 w 3488614"/>
              <a:gd name="connsiteY4" fmla="*/ 148649 h 1085981"/>
              <a:gd name="connsiteX5" fmla="*/ 3415663 w 3488614"/>
              <a:gd name="connsiteY5" fmla="*/ 169884 h 1085981"/>
              <a:gd name="connsiteX6" fmla="*/ 3488614 w 3488614"/>
              <a:gd name="connsiteY6" fmla="*/ 169884 h 1085981"/>
              <a:gd name="connsiteX7" fmla="*/ 3373192 w 3488614"/>
              <a:gd name="connsiteY7" fmla="*/ 331026 h 1085981"/>
              <a:gd name="connsiteX8" fmla="*/ 3252690 w 3488614"/>
              <a:gd name="connsiteY8" fmla="*/ 169884 h 1085981"/>
              <a:gd name="connsiteX9" fmla="*/ 3330721 w 3488614"/>
              <a:gd name="connsiteY9" fmla="*/ 169884 h 1085981"/>
              <a:gd name="connsiteX10" fmla="*/ 3330721 w 3488614"/>
              <a:gd name="connsiteY10" fmla="*/ 148649 h 1085981"/>
              <a:gd name="connsiteX11" fmla="*/ 3267014 w 3488614"/>
              <a:gd name="connsiteY11" fmla="*/ 84942 h 1085981"/>
              <a:gd name="connsiteX12" fmla="*/ 1307005 w 3488614"/>
              <a:gd name="connsiteY12" fmla="*/ 84942 h 1085981"/>
              <a:gd name="connsiteX13" fmla="*/ 113901 w 3488614"/>
              <a:gd name="connsiteY13" fmla="*/ 1054314 h 1085981"/>
              <a:gd name="connsiteX0" fmla="*/ 113901 w 3488614"/>
              <a:gd name="connsiteY0" fmla="*/ 1054314 h 1085981"/>
              <a:gd name="connsiteX1" fmla="*/ 0 w 3488614"/>
              <a:gd name="connsiteY1" fmla="*/ 1085981 h 1085981"/>
              <a:gd name="connsiteX2" fmla="*/ 1307005 w 3488614"/>
              <a:gd name="connsiteY2" fmla="*/ 0 h 1085981"/>
              <a:gd name="connsiteX3" fmla="*/ 3267015 w 3488614"/>
              <a:gd name="connsiteY3" fmla="*/ 0 h 1085981"/>
              <a:gd name="connsiteX4" fmla="*/ 3415664 w 3488614"/>
              <a:gd name="connsiteY4" fmla="*/ 148649 h 1085981"/>
              <a:gd name="connsiteX5" fmla="*/ 3415663 w 3488614"/>
              <a:gd name="connsiteY5" fmla="*/ 169884 h 1085981"/>
              <a:gd name="connsiteX6" fmla="*/ 3488614 w 3488614"/>
              <a:gd name="connsiteY6" fmla="*/ 169884 h 1085981"/>
              <a:gd name="connsiteX7" fmla="*/ 3373192 w 3488614"/>
              <a:gd name="connsiteY7" fmla="*/ 331026 h 1085981"/>
              <a:gd name="connsiteX8" fmla="*/ 3252690 w 3488614"/>
              <a:gd name="connsiteY8" fmla="*/ 169884 h 1085981"/>
              <a:gd name="connsiteX9" fmla="*/ 3330721 w 3488614"/>
              <a:gd name="connsiteY9" fmla="*/ 169884 h 1085981"/>
              <a:gd name="connsiteX10" fmla="*/ 3330721 w 3488614"/>
              <a:gd name="connsiteY10" fmla="*/ 148649 h 1085981"/>
              <a:gd name="connsiteX11" fmla="*/ 3267014 w 3488614"/>
              <a:gd name="connsiteY11" fmla="*/ 84942 h 1085981"/>
              <a:gd name="connsiteX12" fmla="*/ 1307005 w 3488614"/>
              <a:gd name="connsiteY12" fmla="*/ 84942 h 1085981"/>
              <a:gd name="connsiteX13" fmla="*/ 113901 w 3488614"/>
              <a:gd name="connsiteY13" fmla="*/ 1054314 h 1085981"/>
              <a:gd name="connsiteX0" fmla="*/ 106661 w 3481374"/>
              <a:gd name="connsiteY0" fmla="*/ 1054314 h 1054314"/>
              <a:gd name="connsiteX1" fmla="*/ 0 w 3481374"/>
              <a:gd name="connsiteY1" fmla="*/ 1047981 h 1054314"/>
              <a:gd name="connsiteX2" fmla="*/ 1299765 w 3481374"/>
              <a:gd name="connsiteY2" fmla="*/ 0 h 1054314"/>
              <a:gd name="connsiteX3" fmla="*/ 3259775 w 3481374"/>
              <a:gd name="connsiteY3" fmla="*/ 0 h 1054314"/>
              <a:gd name="connsiteX4" fmla="*/ 3408424 w 3481374"/>
              <a:gd name="connsiteY4" fmla="*/ 148649 h 1054314"/>
              <a:gd name="connsiteX5" fmla="*/ 3408423 w 3481374"/>
              <a:gd name="connsiteY5" fmla="*/ 169884 h 1054314"/>
              <a:gd name="connsiteX6" fmla="*/ 3481374 w 3481374"/>
              <a:gd name="connsiteY6" fmla="*/ 169884 h 1054314"/>
              <a:gd name="connsiteX7" fmla="*/ 3365952 w 3481374"/>
              <a:gd name="connsiteY7" fmla="*/ 331026 h 1054314"/>
              <a:gd name="connsiteX8" fmla="*/ 3245450 w 3481374"/>
              <a:gd name="connsiteY8" fmla="*/ 169884 h 1054314"/>
              <a:gd name="connsiteX9" fmla="*/ 3323481 w 3481374"/>
              <a:gd name="connsiteY9" fmla="*/ 169884 h 1054314"/>
              <a:gd name="connsiteX10" fmla="*/ 3323481 w 3481374"/>
              <a:gd name="connsiteY10" fmla="*/ 148649 h 1054314"/>
              <a:gd name="connsiteX11" fmla="*/ 3259774 w 3481374"/>
              <a:gd name="connsiteY11" fmla="*/ 84942 h 1054314"/>
              <a:gd name="connsiteX12" fmla="*/ 1299765 w 3481374"/>
              <a:gd name="connsiteY12" fmla="*/ 84942 h 1054314"/>
              <a:gd name="connsiteX13" fmla="*/ 106661 w 3481374"/>
              <a:gd name="connsiteY13" fmla="*/ 1054314 h 1054314"/>
              <a:gd name="connsiteX0" fmla="*/ 63222 w 3481374"/>
              <a:gd name="connsiteY0" fmla="*/ 1098647 h 1098647"/>
              <a:gd name="connsiteX1" fmla="*/ 0 w 3481374"/>
              <a:gd name="connsiteY1" fmla="*/ 1047981 h 1098647"/>
              <a:gd name="connsiteX2" fmla="*/ 1299765 w 3481374"/>
              <a:gd name="connsiteY2" fmla="*/ 0 h 1098647"/>
              <a:gd name="connsiteX3" fmla="*/ 3259775 w 3481374"/>
              <a:gd name="connsiteY3" fmla="*/ 0 h 1098647"/>
              <a:gd name="connsiteX4" fmla="*/ 3408424 w 3481374"/>
              <a:gd name="connsiteY4" fmla="*/ 148649 h 1098647"/>
              <a:gd name="connsiteX5" fmla="*/ 3408423 w 3481374"/>
              <a:gd name="connsiteY5" fmla="*/ 169884 h 1098647"/>
              <a:gd name="connsiteX6" fmla="*/ 3481374 w 3481374"/>
              <a:gd name="connsiteY6" fmla="*/ 169884 h 1098647"/>
              <a:gd name="connsiteX7" fmla="*/ 3365952 w 3481374"/>
              <a:gd name="connsiteY7" fmla="*/ 331026 h 1098647"/>
              <a:gd name="connsiteX8" fmla="*/ 3245450 w 3481374"/>
              <a:gd name="connsiteY8" fmla="*/ 169884 h 1098647"/>
              <a:gd name="connsiteX9" fmla="*/ 3323481 w 3481374"/>
              <a:gd name="connsiteY9" fmla="*/ 169884 h 1098647"/>
              <a:gd name="connsiteX10" fmla="*/ 3323481 w 3481374"/>
              <a:gd name="connsiteY10" fmla="*/ 148649 h 1098647"/>
              <a:gd name="connsiteX11" fmla="*/ 3259774 w 3481374"/>
              <a:gd name="connsiteY11" fmla="*/ 84942 h 1098647"/>
              <a:gd name="connsiteX12" fmla="*/ 1299765 w 3481374"/>
              <a:gd name="connsiteY12" fmla="*/ 84942 h 1098647"/>
              <a:gd name="connsiteX13" fmla="*/ 63222 w 3481374"/>
              <a:gd name="connsiteY13" fmla="*/ 1098647 h 1098647"/>
              <a:gd name="connsiteX0" fmla="*/ 121140 w 3539292"/>
              <a:gd name="connsiteY0" fmla="*/ 1098647 h 1111314"/>
              <a:gd name="connsiteX1" fmla="*/ 0 w 3539292"/>
              <a:gd name="connsiteY1" fmla="*/ 1111314 h 1111314"/>
              <a:gd name="connsiteX2" fmla="*/ 1357683 w 3539292"/>
              <a:gd name="connsiteY2" fmla="*/ 0 h 1111314"/>
              <a:gd name="connsiteX3" fmla="*/ 3317693 w 3539292"/>
              <a:gd name="connsiteY3" fmla="*/ 0 h 1111314"/>
              <a:gd name="connsiteX4" fmla="*/ 3466342 w 3539292"/>
              <a:gd name="connsiteY4" fmla="*/ 148649 h 1111314"/>
              <a:gd name="connsiteX5" fmla="*/ 3466341 w 3539292"/>
              <a:gd name="connsiteY5" fmla="*/ 169884 h 1111314"/>
              <a:gd name="connsiteX6" fmla="*/ 3539292 w 3539292"/>
              <a:gd name="connsiteY6" fmla="*/ 169884 h 1111314"/>
              <a:gd name="connsiteX7" fmla="*/ 3423870 w 3539292"/>
              <a:gd name="connsiteY7" fmla="*/ 331026 h 1111314"/>
              <a:gd name="connsiteX8" fmla="*/ 3303368 w 3539292"/>
              <a:gd name="connsiteY8" fmla="*/ 169884 h 1111314"/>
              <a:gd name="connsiteX9" fmla="*/ 3381399 w 3539292"/>
              <a:gd name="connsiteY9" fmla="*/ 169884 h 1111314"/>
              <a:gd name="connsiteX10" fmla="*/ 3381399 w 3539292"/>
              <a:gd name="connsiteY10" fmla="*/ 148649 h 1111314"/>
              <a:gd name="connsiteX11" fmla="*/ 3317692 w 3539292"/>
              <a:gd name="connsiteY11" fmla="*/ 84942 h 1111314"/>
              <a:gd name="connsiteX12" fmla="*/ 1357683 w 3539292"/>
              <a:gd name="connsiteY12" fmla="*/ 84942 h 1111314"/>
              <a:gd name="connsiteX13" fmla="*/ 121140 w 3539292"/>
              <a:gd name="connsiteY13" fmla="*/ 1098647 h 1111314"/>
              <a:gd name="connsiteX0" fmla="*/ 99421 w 3517573"/>
              <a:gd name="connsiteY0" fmla="*/ 1098647 h 1104981"/>
              <a:gd name="connsiteX1" fmla="*/ 0 w 3517573"/>
              <a:gd name="connsiteY1" fmla="*/ 1104981 h 1104981"/>
              <a:gd name="connsiteX2" fmla="*/ 1335964 w 3517573"/>
              <a:gd name="connsiteY2" fmla="*/ 0 h 1104981"/>
              <a:gd name="connsiteX3" fmla="*/ 3295974 w 3517573"/>
              <a:gd name="connsiteY3" fmla="*/ 0 h 1104981"/>
              <a:gd name="connsiteX4" fmla="*/ 3444623 w 3517573"/>
              <a:gd name="connsiteY4" fmla="*/ 148649 h 1104981"/>
              <a:gd name="connsiteX5" fmla="*/ 3444622 w 3517573"/>
              <a:gd name="connsiteY5" fmla="*/ 169884 h 1104981"/>
              <a:gd name="connsiteX6" fmla="*/ 3517573 w 3517573"/>
              <a:gd name="connsiteY6" fmla="*/ 169884 h 1104981"/>
              <a:gd name="connsiteX7" fmla="*/ 3402151 w 3517573"/>
              <a:gd name="connsiteY7" fmla="*/ 331026 h 1104981"/>
              <a:gd name="connsiteX8" fmla="*/ 3281649 w 3517573"/>
              <a:gd name="connsiteY8" fmla="*/ 169884 h 1104981"/>
              <a:gd name="connsiteX9" fmla="*/ 3359680 w 3517573"/>
              <a:gd name="connsiteY9" fmla="*/ 169884 h 1104981"/>
              <a:gd name="connsiteX10" fmla="*/ 3359680 w 3517573"/>
              <a:gd name="connsiteY10" fmla="*/ 148649 h 1104981"/>
              <a:gd name="connsiteX11" fmla="*/ 3295973 w 3517573"/>
              <a:gd name="connsiteY11" fmla="*/ 84942 h 1104981"/>
              <a:gd name="connsiteX12" fmla="*/ 1335964 w 3517573"/>
              <a:gd name="connsiteY12" fmla="*/ 84942 h 1104981"/>
              <a:gd name="connsiteX13" fmla="*/ 99421 w 3517573"/>
              <a:gd name="connsiteY13" fmla="*/ 1098647 h 1104981"/>
              <a:gd name="connsiteX0" fmla="*/ 280414 w 3698566"/>
              <a:gd name="connsiteY0" fmla="*/ 1098647 h 1098647"/>
              <a:gd name="connsiteX1" fmla="*/ 0 w 3698566"/>
              <a:gd name="connsiteY1" fmla="*/ 1078592 h 1098647"/>
              <a:gd name="connsiteX2" fmla="*/ 1516957 w 3698566"/>
              <a:gd name="connsiteY2" fmla="*/ 0 h 1098647"/>
              <a:gd name="connsiteX3" fmla="*/ 3476967 w 3698566"/>
              <a:gd name="connsiteY3" fmla="*/ 0 h 1098647"/>
              <a:gd name="connsiteX4" fmla="*/ 3625616 w 3698566"/>
              <a:gd name="connsiteY4" fmla="*/ 148649 h 1098647"/>
              <a:gd name="connsiteX5" fmla="*/ 3625615 w 3698566"/>
              <a:gd name="connsiteY5" fmla="*/ 169884 h 1098647"/>
              <a:gd name="connsiteX6" fmla="*/ 3698566 w 3698566"/>
              <a:gd name="connsiteY6" fmla="*/ 169884 h 1098647"/>
              <a:gd name="connsiteX7" fmla="*/ 3583144 w 3698566"/>
              <a:gd name="connsiteY7" fmla="*/ 331026 h 1098647"/>
              <a:gd name="connsiteX8" fmla="*/ 3462642 w 3698566"/>
              <a:gd name="connsiteY8" fmla="*/ 169884 h 1098647"/>
              <a:gd name="connsiteX9" fmla="*/ 3540673 w 3698566"/>
              <a:gd name="connsiteY9" fmla="*/ 169884 h 1098647"/>
              <a:gd name="connsiteX10" fmla="*/ 3540673 w 3698566"/>
              <a:gd name="connsiteY10" fmla="*/ 148649 h 1098647"/>
              <a:gd name="connsiteX11" fmla="*/ 3476966 w 3698566"/>
              <a:gd name="connsiteY11" fmla="*/ 84942 h 1098647"/>
              <a:gd name="connsiteX12" fmla="*/ 1516957 w 3698566"/>
              <a:gd name="connsiteY12" fmla="*/ 84942 h 1098647"/>
              <a:gd name="connsiteX13" fmla="*/ 280414 w 3698566"/>
              <a:gd name="connsiteY13" fmla="*/ 1098647 h 1098647"/>
              <a:gd name="connsiteX0" fmla="*/ 280414 w 3698566"/>
              <a:gd name="connsiteY0" fmla="*/ 1098647 h 1098647"/>
              <a:gd name="connsiteX1" fmla="*/ 0 w 3698566"/>
              <a:gd name="connsiteY1" fmla="*/ 1078592 h 1098647"/>
              <a:gd name="connsiteX2" fmla="*/ 1516957 w 3698566"/>
              <a:gd name="connsiteY2" fmla="*/ 0 h 1098647"/>
              <a:gd name="connsiteX3" fmla="*/ 3476967 w 3698566"/>
              <a:gd name="connsiteY3" fmla="*/ 0 h 1098647"/>
              <a:gd name="connsiteX4" fmla="*/ 3625616 w 3698566"/>
              <a:gd name="connsiteY4" fmla="*/ 148649 h 1098647"/>
              <a:gd name="connsiteX5" fmla="*/ 3625615 w 3698566"/>
              <a:gd name="connsiteY5" fmla="*/ 169884 h 1098647"/>
              <a:gd name="connsiteX6" fmla="*/ 3698566 w 3698566"/>
              <a:gd name="connsiteY6" fmla="*/ 169884 h 1098647"/>
              <a:gd name="connsiteX7" fmla="*/ 3583144 w 3698566"/>
              <a:gd name="connsiteY7" fmla="*/ 331026 h 1098647"/>
              <a:gd name="connsiteX8" fmla="*/ 3462642 w 3698566"/>
              <a:gd name="connsiteY8" fmla="*/ 169884 h 1098647"/>
              <a:gd name="connsiteX9" fmla="*/ 3540673 w 3698566"/>
              <a:gd name="connsiteY9" fmla="*/ 169884 h 1098647"/>
              <a:gd name="connsiteX10" fmla="*/ 3540673 w 3698566"/>
              <a:gd name="connsiteY10" fmla="*/ 148649 h 1098647"/>
              <a:gd name="connsiteX11" fmla="*/ 3476966 w 3698566"/>
              <a:gd name="connsiteY11" fmla="*/ 84942 h 1098647"/>
              <a:gd name="connsiteX12" fmla="*/ 1516957 w 3698566"/>
              <a:gd name="connsiteY12" fmla="*/ 84942 h 1098647"/>
              <a:gd name="connsiteX13" fmla="*/ 280414 w 3698566"/>
              <a:gd name="connsiteY13" fmla="*/ 1098647 h 1098647"/>
              <a:gd name="connsiteX0" fmla="*/ 280414 w 3698566"/>
              <a:gd name="connsiteY0" fmla="*/ 1098647 h 1098647"/>
              <a:gd name="connsiteX1" fmla="*/ 0 w 3698566"/>
              <a:gd name="connsiteY1" fmla="*/ 1078592 h 1098647"/>
              <a:gd name="connsiteX2" fmla="*/ 1516957 w 3698566"/>
              <a:gd name="connsiteY2" fmla="*/ 0 h 1098647"/>
              <a:gd name="connsiteX3" fmla="*/ 3476967 w 3698566"/>
              <a:gd name="connsiteY3" fmla="*/ 0 h 1098647"/>
              <a:gd name="connsiteX4" fmla="*/ 3625616 w 3698566"/>
              <a:gd name="connsiteY4" fmla="*/ 148649 h 1098647"/>
              <a:gd name="connsiteX5" fmla="*/ 3625615 w 3698566"/>
              <a:gd name="connsiteY5" fmla="*/ 169884 h 1098647"/>
              <a:gd name="connsiteX6" fmla="*/ 3698566 w 3698566"/>
              <a:gd name="connsiteY6" fmla="*/ 169884 h 1098647"/>
              <a:gd name="connsiteX7" fmla="*/ 3583144 w 3698566"/>
              <a:gd name="connsiteY7" fmla="*/ 331026 h 1098647"/>
              <a:gd name="connsiteX8" fmla="*/ 3462642 w 3698566"/>
              <a:gd name="connsiteY8" fmla="*/ 169884 h 1098647"/>
              <a:gd name="connsiteX9" fmla="*/ 3540673 w 3698566"/>
              <a:gd name="connsiteY9" fmla="*/ 169884 h 1098647"/>
              <a:gd name="connsiteX10" fmla="*/ 3540673 w 3698566"/>
              <a:gd name="connsiteY10" fmla="*/ 148649 h 1098647"/>
              <a:gd name="connsiteX11" fmla="*/ 3476966 w 3698566"/>
              <a:gd name="connsiteY11" fmla="*/ 84942 h 1098647"/>
              <a:gd name="connsiteX12" fmla="*/ 1516957 w 3698566"/>
              <a:gd name="connsiteY12" fmla="*/ 84942 h 1098647"/>
              <a:gd name="connsiteX13" fmla="*/ 280414 w 3698566"/>
              <a:gd name="connsiteY13" fmla="*/ 1098647 h 1098647"/>
              <a:gd name="connsiteX0" fmla="*/ 147686 w 3698566"/>
              <a:gd name="connsiteY0" fmla="*/ 1088091 h 1088091"/>
              <a:gd name="connsiteX1" fmla="*/ 0 w 3698566"/>
              <a:gd name="connsiteY1" fmla="*/ 1078592 h 1088091"/>
              <a:gd name="connsiteX2" fmla="*/ 1516957 w 3698566"/>
              <a:gd name="connsiteY2" fmla="*/ 0 h 1088091"/>
              <a:gd name="connsiteX3" fmla="*/ 3476967 w 3698566"/>
              <a:gd name="connsiteY3" fmla="*/ 0 h 1088091"/>
              <a:gd name="connsiteX4" fmla="*/ 3625616 w 3698566"/>
              <a:gd name="connsiteY4" fmla="*/ 148649 h 1088091"/>
              <a:gd name="connsiteX5" fmla="*/ 3625615 w 3698566"/>
              <a:gd name="connsiteY5" fmla="*/ 169884 h 1088091"/>
              <a:gd name="connsiteX6" fmla="*/ 3698566 w 3698566"/>
              <a:gd name="connsiteY6" fmla="*/ 169884 h 1088091"/>
              <a:gd name="connsiteX7" fmla="*/ 3583144 w 3698566"/>
              <a:gd name="connsiteY7" fmla="*/ 331026 h 1088091"/>
              <a:gd name="connsiteX8" fmla="*/ 3462642 w 3698566"/>
              <a:gd name="connsiteY8" fmla="*/ 169884 h 1088091"/>
              <a:gd name="connsiteX9" fmla="*/ 3540673 w 3698566"/>
              <a:gd name="connsiteY9" fmla="*/ 169884 h 1088091"/>
              <a:gd name="connsiteX10" fmla="*/ 3540673 w 3698566"/>
              <a:gd name="connsiteY10" fmla="*/ 148649 h 1088091"/>
              <a:gd name="connsiteX11" fmla="*/ 3476966 w 3698566"/>
              <a:gd name="connsiteY11" fmla="*/ 84942 h 1088091"/>
              <a:gd name="connsiteX12" fmla="*/ 1516957 w 3698566"/>
              <a:gd name="connsiteY12" fmla="*/ 84942 h 1088091"/>
              <a:gd name="connsiteX13" fmla="*/ 147686 w 3698566"/>
              <a:gd name="connsiteY13" fmla="*/ 1088091 h 1088091"/>
              <a:gd name="connsiteX0" fmla="*/ 322646 w 3873526"/>
              <a:gd name="connsiteY0" fmla="*/ 1088091 h 1088091"/>
              <a:gd name="connsiteX1" fmla="*/ 0 w 3873526"/>
              <a:gd name="connsiteY1" fmla="*/ 1057481 h 1088091"/>
              <a:gd name="connsiteX2" fmla="*/ 1691917 w 3873526"/>
              <a:gd name="connsiteY2" fmla="*/ 0 h 1088091"/>
              <a:gd name="connsiteX3" fmla="*/ 3651927 w 3873526"/>
              <a:gd name="connsiteY3" fmla="*/ 0 h 1088091"/>
              <a:gd name="connsiteX4" fmla="*/ 3800576 w 3873526"/>
              <a:gd name="connsiteY4" fmla="*/ 148649 h 1088091"/>
              <a:gd name="connsiteX5" fmla="*/ 3800575 w 3873526"/>
              <a:gd name="connsiteY5" fmla="*/ 169884 h 1088091"/>
              <a:gd name="connsiteX6" fmla="*/ 3873526 w 3873526"/>
              <a:gd name="connsiteY6" fmla="*/ 169884 h 1088091"/>
              <a:gd name="connsiteX7" fmla="*/ 3758104 w 3873526"/>
              <a:gd name="connsiteY7" fmla="*/ 331026 h 1088091"/>
              <a:gd name="connsiteX8" fmla="*/ 3637602 w 3873526"/>
              <a:gd name="connsiteY8" fmla="*/ 169884 h 1088091"/>
              <a:gd name="connsiteX9" fmla="*/ 3715633 w 3873526"/>
              <a:gd name="connsiteY9" fmla="*/ 169884 h 1088091"/>
              <a:gd name="connsiteX10" fmla="*/ 3715633 w 3873526"/>
              <a:gd name="connsiteY10" fmla="*/ 148649 h 1088091"/>
              <a:gd name="connsiteX11" fmla="*/ 3651926 w 3873526"/>
              <a:gd name="connsiteY11" fmla="*/ 84942 h 1088091"/>
              <a:gd name="connsiteX12" fmla="*/ 1691917 w 3873526"/>
              <a:gd name="connsiteY12" fmla="*/ 84942 h 1088091"/>
              <a:gd name="connsiteX13" fmla="*/ 322646 w 3873526"/>
              <a:gd name="connsiteY13" fmla="*/ 1088091 h 1088091"/>
              <a:gd name="connsiteX0" fmla="*/ 129586 w 3873526"/>
              <a:gd name="connsiteY0" fmla="*/ 1077535 h 1077535"/>
              <a:gd name="connsiteX1" fmla="*/ 0 w 3873526"/>
              <a:gd name="connsiteY1" fmla="*/ 1057481 h 1077535"/>
              <a:gd name="connsiteX2" fmla="*/ 1691917 w 3873526"/>
              <a:gd name="connsiteY2" fmla="*/ 0 h 1077535"/>
              <a:gd name="connsiteX3" fmla="*/ 3651927 w 3873526"/>
              <a:gd name="connsiteY3" fmla="*/ 0 h 1077535"/>
              <a:gd name="connsiteX4" fmla="*/ 3800576 w 3873526"/>
              <a:gd name="connsiteY4" fmla="*/ 148649 h 1077535"/>
              <a:gd name="connsiteX5" fmla="*/ 3800575 w 3873526"/>
              <a:gd name="connsiteY5" fmla="*/ 169884 h 1077535"/>
              <a:gd name="connsiteX6" fmla="*/ 3873526 w 3873526"/>
              <a:gd name="connsiteY6" fmla="*/ 169884 h 1077535"/>
              <a:gd name="connsiteX7" fmla="*/ 3758104 w 3873526"/>
              <a:gd name="connsiteY7" fmla="*/ 331026 h 1077535"/>
              <a:gd name="connsiteX8" fmla="*/ 3637602 w 3873526"/>
              <a:gd name="connsiteY8" fmla="*/ 169884 h 1077535"/>
              <a:gd name="connsiteX9" fmla="*/ 3715633 w 3873526"/>
              <a:gd name="connsiteY9" fmla="*/ 169884 h 1077535"/>
              <a:gd name="connsiteX10" fmla="*/ 3715633 w 3873526"/>
              <a:gd name="connsiteY10" fmla="*/ 148649 h 1077535"/>
              <a:gd name="connsiteX11" fmla="*/ 3651926 w 3873526"/>
              <a:gd name="connsiteY11" fmla="*/ 84942 h 1077535"/>
              <a:gd name="connsiteX12" fmla="*/ 1691917 w 3873526"/>
              <a:gd name="connsiteY12" fmla="*/ 84942 h 1077535"/>
              <a:gd name="connsiteX13" fmla="*/ 129586 w 3873526"/>
              <a:gd name="connsiteY13" fmla="*/ 1077535 h 1077535"/>
              <a:gd name="connsiteX0" fmla="*/ 189917 w 3933857"/>
              <a:gd name="connsiteY0" fmla="*/ 1077535 h 1077535"/>
              <a:gd name="connsiteX1" fmla="*/ 0 w 3933857"/>
              <a:gd name="connsiteY1" fmla="*/ 983592 h 1077535"/>
              <a:gd name="connsiteX2" fmla="*/ 1752248 w 3933857"/>
              <a:gd name="connsiteY2" fmla="*/ 0 h 1077535"/>
              <a:gd name="connsiteX3" fmla="*/ 3712258 w 3933857"/>
              <a:gd name="connsiteY3" fmla="*/ 0 h 1077535"/>
              <a:gd name="connsiteX4" fmla="*/ 3860907 w 3933857"/>
              <a:gd name="connsiteY4" fmla="*/ 148649 h 1077535"/>
              <a:gd name="connsiteX5" fmla="*/ 3860906 w 3933857"/>
              <a:gd name="connsiteY5" fmla="*/ 169884 h 1077535"/>
              <a:gd name="connsiteX6" fmla="*/ 3933857 w 3933857"/>
              <a:gd name="connsiteY6" fmla="*/ 169884 h 1077535"/>
              <a:gd name="connsiteX7" fmla="*/ 3818435 w 3933857"/>
              <a:gd name="connsiteY7" fmla="*/ 331026 h 1077535"/>
              <a:gd name="connsiteX8" fmla="*/ 3697933 w 3933857"/>
              <a:gd name="connsiteY8" fmla="*/ 169884 h 1077535"/>
              <a:gd name="connsiteX9" fmla="*/ 3775964 w 3933857"/>
              <a:gd name="connsiteY9" fmla="*/ 169884 h 1077535"/>
              <a:gd name="connsiteX10" fmla="*/ 3775964 w 3933857"/>
              <a:gd name="connsiteY10" fmla="*/ 148649 h 1077535"/>
              <a:gd name="connsiteX11" fmla="*/ 3712257 w 3933857"/>
              <a:gd name="connsiteY11" fmla="*/ 84942 h 1077535"/>
              <a:gd name="connsiteX12" fmla="*/ 1752248 w 3933857"/>
              <a:gd name="connsiteY12" fmla="*/ 84942 h 1077535"/>
              <a:gd name="connsiteX13" fmla="*/ 189917 w 3933857"/>
              <a:gd name="connsiteY13" fmla="*/ 1077535 h 1077535"/>
              <a:gd name="connsiteX0" fmla="*/ 93388 w 3933857"/>
              <a:gd name="connsiteY0" fmla="*/ 1014202 h 1014202"/>
              <a:gd name="connsiteX1" fmla="*/ 0 w 3933857"/>
              <a:gd name="connsiteY1" fmla="*/ 983592 h 1014202"/>
              <a:gd name="connsiteX2" fmla="*/ 1752248 w 3933857"/>
              <a:gd name="connsiteY2" fmla="*/ 0 h 1014202"/>
              <a:gd name="connsiteX3" fmla="*/ 3712258 w 3933857"/>
              <a:gd name="connsiteY3" fmla="*/ 0 h 1014202"/>
              <a:gd name="connsiteX4" fmla="*/ 3860907 w 3933857"/>
              <a:gd name="connsiteY4" fmla="*/ 148649 h 1014202"/>
              <a:gd name="connsiteX5" fmla="*/ 3860906 w 3933857"/>
              <a:gd name="connsiteY5" fmla="*/ 169884 h 1014202"/>
              <a:gd name="connsiteX6" fmla="*/ 3933857 w 3933857"/>
              <a:gd name="connsiteY6" fmla="*/ 169884 h 1014202"/>
              <a:gd name="connsiteX7" fmla="*/ 3818435 w 3933857"/>
              <a:gd name="connsiteY7" fmla="*/ 331026 h 1014202"/>
              <a:gd name="connsiteX8" fmla="*/ 3697933 w 3933857"/>
              <a:gd name="connsiteY8" fmla="*/ 169884 h 1014202"/>
              <a:gd name="connsiteX9" fmla="*/ 3775964 w 3933857"/>
              <a:gd name="connsiteY9" fmla="*/ 169884 h 1014202"/>
              <a:gd name="connsiteX10" fmla="*/ 3775964 w 3933857"/>
              <a:gd name="connsiteY10" fmla="*/ 148649 h 1014202"/>
              <a:gd name="connsiteX11" fmla="*/ 3712257 w 3933857"/>
              <a:gd name="connsiteY11" fmla="*/ 84942 h 1014202"/>
              <a:gd name="connsiteX12" fmla="*/ 1752248 w 3933857"/>
              <a:gd name="connsiteY12" fmla="*/ 84942 h 1014202"/>
              <a:gd name="connsiteX13" fmla="*/ 93388 w 3933857"/>
              <a:gd name="connsiteY13" fmla="*/ 1014202 h 1014202"/>
              <a:gd name="connsiteX0" fmla="*/ 153719 w 3994188"/>
              <a:gd name="connsiteY0" fmla="*/ 1014202 h 1014202"/>
              <a:gd name="connsiteX1" fmla="*/ 0 w 3994188"/>
              <a:gd name="connsiteY1" fmla="*/ 967758 h 1014202"/>
              <a:gd name="connsiteX2" fmla="*/ 1812579 w 3994188"/>
              <a:gd name="connsiteY2" fmla="*/ 0 h 1014202"/>
              <a:gd name="connsiteX3" fmla="*/ 3772589 w 3994188"/>
              <a:gd name="connsiteY3" fmla="*/ 0 h 1014202"/>
              <a:gd name="connsiteX4" fmla="*/ 3921238 w 3994188"/>
              <a:gd name="connsiteY4" fmla="*/ 148649 h 1014202"/>
              <a:gd name="connsiteX5" fmla="*/ 3921237 w 3994188"/>
              <a:gd name="connsiteY5" fmla="*/ 169884 h 1014202"/>
              <a:gd name="connsiteX6" fmla="*/ 3994188 w 3994188"/>
              <a:gd name="connsiteY6" fmla="*/ 169884 h 1014202"/>
              <a:gd name="connsiteX7" fmla="*/ 3878766 w 3994188"/>
              <a:gd name="connsiteY7" fmla="*/ 331026 h 1014202"/>
              <a:gd name="connsiteX8" fmla="*/ 3758264 w 3994188"/>
              <a:gd name="connsiteY8" fmla="*/ 169884 h 1014202"/>
              <a:gd name="connsiteX9" fmla="*/ 3836295 w 3994188"/>
              <a:gd name="connsiteY9" fmla="*/ 169884 h 1014202"/>
              <a:gd name="connsiteX10" fmla="*/ 3836295 w 3994188"/>
              <a:gd name="connsiteY10" fmla="*/ 148649 h 1014202"/>
              <a:gd name="connsiteX11" fmla="*/ 3772588 w 3994188"/>
              <a:gd name="connsiteY11" fmla="*/ 84942 h 1014202"/>
              <a:gd name="connsiteX12" fmla="*/ 1812579 w 3994188"/>
              <a:gd name="connsiteY12" fmla="*/ 84942 h 1014202"/>
              <a:gd name="connsiteX13" fmla="*/ 153719 w 3994188"/>
              <a:gd name="connsiteY13" fmla="*/ 1014202 h 1014202"/>
              <a:gd name="connsiteX0" fmla="*/ 129586 w 3994188"/>
              <a:gd name="connsiteY0" fmla="*/ 993091 h 993091"/>
              <a:gd name="connsiteX1" fmla="*/ 0 w 3994188"/>
              <a:gd name="connsiteY1" fmla="*/ 967758 h 993091"/>
              <a:gd name="connsiteX2" fmla="*/ 1812579 w 3994188"/>
              <a:gd name="connsiteY2" fmla="*/ 0 h 993091"/>
              <a:gd name="connsiteX3" fmla="*/ 3772589 w 3994188"/>
              <a:gd name="connsiteY3" fmla="*/ 0 h 993091"/>
              <a:gd name="connsiteX4" fmla="*/ 3921238 w 3994188"/>
              <a:gd name="connsiteY4" fmla="*/ 148649 h 993091"/>
              <a:gd name="connsiteX5" fmla="*/ 3921237 w 3994188"/>
              <a:gd name="connsiteY5" fmla="*/ 169884 h 993091"/>
              <a:gd name="connsiteX6" fmla="*/ 3994188 w 3994188"/>
              <a:gd name="connsiteY6" fmla="*/ 169884 h 993091"/>
              <a:gd name="connsiteX7" fmla="*/ 3878766 w 3994188"/>
              <a:gd name="connsiteY7" fmla="*/ 331026 h 993091"/>
              <a:gd name="connsiteX8" fmla="*/ 3758264 w 3994188"/>
              <a:gd name="connsiteY8" fmla="*/ 169884 h 993091"/>
              <a:gd name="connsiteX9" fmla="*/ 3836295 w 3994188"/>
              <a:gd name="connsiteY9" fmla="*/ 169884 h 993091"/>
              <a:gd name="connsiteX10" fmla="*/ 3836295 w 3994188"/>
              <a:gd name="connsiteY10" fmla="*/ 148649 h 993091"/>
              <a:gd name="connsiteX11" fmla="*/ 3772588 w 3994188"/>
              <a:gd name="connsiteY11" fmla="*/ 84942 h 993091"/>
              <a:gd name="connsiteX12" fmla="*/ 1812579 w 3994188"/>
              <a:gd name="connsiteY12" fmla="*/ 84942 h 993091"/>
              <a:gd name="connsiteX13" fmla="*/ 129586 w 3994188"/>
              <a:gd name="connsiteY13" fmla="*/ 993091 h 993091"/>
              <a:gd name="connsiteX0" fmla="*/ 195402 w 4060004"/>
              <a:gd name="connsiteY0" fmla="*/ 993091 h 993091"/>
              <a:gd name="connsiteX1" fmla="*/ 0 w 4060004"/>
              <a:gd name="connsiteY1" fmla="*/ 944728 h 993091"/>
              <a:gd name="connsiteX2" fmla="*/ 1878395 w 4060004"/>
              <a:gd name="connsiteY2" fmla="*/ 0 h 993091"/>
              <a:gd name="connsiteX3" fmla="*/ 3838405 w 4060004"/>
              <a:gd name="connsiteY3" fmla="*/ 0 h 993091"/>
              <a:gd name="connsiteX4" fmla="*/ 3987054 w 4060004"/>
              <a:gd name="connsiteY4" fmla="*/ 148649 h 993091"/>
              <a:gd name="connsiteX5" fmla="*/ 3987053 w 4060004"/>
              <a:gd name="connsiteY5" fmla="*/ 169884 h 993091"/>
              <a:gd name="connsiteX6" fmla="*/ 4060004 w 4060004"/>
              <a:gd name="connsiteY6" fmla="*/ 169884 h 993091"/>
              <a:gd name="connsiteX7" fmla="*/ 3944582 w 4060004"/>
              <a:gd name="connsiteY7" fmla="*/ 331026 h 993091"/>
              <a:gd name="connsiteX8" fmla="*/ 3824080 w 4060004"/>
              <a:gd name="connsiteY8" fmla="*/ 169884 h 993091"/>
              <a:gd name="connsiteX9" fmla="*/ 3902111 w 4060004"/>
              <a:gd name="connsiteY9" fmla="*/ 169884 h 993091"/>
              <a:gd name="connsiteX10" fmla="*/ 3902111 w 4060004"/>
              <a:gd name="connsiteY10" fmla="*/ 148649 h 993091"/>
              <a:gd name="connsiteX11" fmla="*/ 3838404 w 4060004"/>
              <a:gd name="connsiteY11" fmla="*/ 84942 h 993091"/>
              <a:gd name="connsiteX12" fmla="*/ 1878395 w 4060004"/>
              <a:gd name="connsiteY12" fmla="*/ 84942 h 993091"/>
              <a:gd name="connsiteX13" fmla="*/ 195402 w 4060004"/>
              <a:gd name="connsiteY13" fmla="*/ 993091 h 993091"/>
              <a:gd name="connsiteX0" fmla="*/ 136168 w 4060004"/>
              <a:gd name="connsiteY0" fmla="*/ 970061 h 970061"/>
              <a:gd name="connsiteX1" fmla="*/ 0 w 4060004"/>
              <a:gd name="connsiteY1" fmla="*/ 944728 h 970061"/>
              <a:gd name="connsiteX2" fmla="*/ 1878395 w 4060004"/>
              <a:gd name="connsiteY2" fmla="*/ 0 h 970061"/>
              <a:gd name="connsiteX3" fmla="*/ 3838405 w 4060004"/>
              <a:gd name="connsiteY3" fmla="*/ 0 h 970061"/>
              <a:gd name="connsiteX4" fmla="*/ 3987054 w 4060004"/>
              <a:gd name="connsiteY4" fmla="*/ 148649 h 970061"/>
              <a:gd name="connsiteX5" fmla="*/ 3987053 w 4060004"/>
              <a:gd name="connsiteY5" fmla="*/ 169884 h 970061"/>
              <a:gd name="connsiteX6" fmla="*/ 4060004 w 4060004"/>
              <a:gd name="connsiteY6" fmla="*/ 169884 h 970061"/>
              <a:gd name="connsiteX7" fmla="*/ 3944582 w 4060004"/>
              <a:gd name="connsiteY7" fmla="*/ 331026 h 970061"/>
              <a:gd name="connsiteX8" fmla="*/ 3824080 w 4060004"/>
              <a:gd name="connsiteY8" fmla="*/ 169884 h 970061"/>
              <a:gd name="connsiteX9" fmla="*/ 3902111 w 4060004"/>
              <a:gd name="connsiteY9" fmla="*/ 169884 h 970061"/>
              <a:gd name="connsiteX10" fmla="*/ 3902111 w 4060004"/>
              <a:gd name="connsiteY10" fmla="*/ 148649 h 970061"/>
              <a:gd name="connsiteX11" fmla="*/ 3838404 w 4060004"/>
              <a:gd name="connsiteY11" fmla="*/ 84942 h 970061"/>
              <a:gd name="connsiteX12" fmla="*/ 1878395 w 4060004"/>
              <a:gd name="connsiteY12" fmla="*/ 84942 h 970061"/>
              <a:gd name="connsiteX13" fmla="*/ 136168 w 4060004"/>
              <a:gd name="connsiteY13" fmla="*/ 970061 h 970061"/>
              <a:gd name="connsiteX0" fmla="*/ 317161 w 4240997"/>
              <a:gd name="connsiteY0" fmla="*/ 970061 h 970061"/>
              <a:gd name="connsiteX1" fmla="*/ 0 w 4240997"/>
              <a:gd name="connsiteY1" fmla="*/ 881394 h 970061"/>
              <a:gd name="connsiteX2" fmla="*/ 2059388 w 4240997"/>
              <a:gd name="connsiteY2" fmla="*/ 0 h 970061"/>
              <a:gd name="connsiteX3" fmla="*/ 4019398 w 4240997"/>
              <a:gd name="connsiteY3" fmla="*/ 0 h 970061"/>
              <a:gd name="connsiteX4" fmla="*/ 4168047 w 4240997"/>
              <a:gd name="connsiteY4" fmla="*/ 148649 h 970061"/>
              <a:gd name="connsiteX5" fmla="*/ 4168046 w 4240997"/>
              <a:gd name="connsiteY5" fmla="*/ 169884 h 970061"/>
              <a:gd name="connsiteX6" fmla="*/ 4240997 w 4240997"/>
              <a:gd name="connsiteY6" fmla="*/ 169884 h 970061"/>
              <a:gd name="connsiteX7" fmla="*/ 4125575 w 4240997"/>
              <a:gd name="connsiteY7" fmla="*/ 331026 h 970061"/>
              <a:gd name="connsiteX8" fmla="*/ 4005073 w 4240997"/>
              <a:gd name="connsiteY8" fmla="*/ 169884 h 970061"/>
              <a:gd name="connsiteX9" fmla="*/ 4083104 w 4240997"/>
              <a:gd name="connsiteY9" fmla="*/ 169884 h 970061"/>
              <a:gd name="connsiteX10" fmla="*/ 4083104 w 4240997"/>
              <a:gd name="connsiteY10" fmla="*/ 148649 h 970061"/>
              <a:gd name="connsiteX11" fmla="*/ 4019397 w 4240997"/>
              <a:gd name="connsiteY11" fmla="*/ 84942 h 970061"/>
              <a:gd name="connsiteX12" fmla="*/ 2059388 w 4240997"/>
              <a:gd name="connsiteY12" fmla="*/ 84942 h 970061"/>
              <a:gd name="connsiteX13" fmla="*/ 317161 w 4240997"/>
              <a:gd name="connsiteY13" fmla="*/ 970061 h 970061"/>
              <a:gd name="connsiteX0" fmla="*/ 160300 w 4240997"/>
              <a:gd name="connsiteY0" fmla="*/ 896172 h 896172"/>
              <a:gd name="connsiteX1" fmla="*/ 0 w 4240997"/>
              <a:gd name="connsiteY1" fmla="*/ 881394 h 896172"/>
              <a:gd name="connsiteX2" fmla="*/ 2059388 w 4240997"/>
              <a:gd name="connsiteY2" fmla="*/ 0 h 896172"/>
              <a:gd name="connsiteX3" fmla="*/ 4019398 w 4240997"/>
              <a:gd name="connsiteY3" fmla="*/ 0 h 896172"/>
              <a:gd name="connsiteX4" fmla="*/ 4168047 w 4240997"/>
              <a:gd name="connsiteY4" fmla="*/ 148649 h 896172"/>
              <a:gd name="connsiteX5" fmla="*/ 4168046 w 4240997"/>
              <a:gd name="connsiteY5" fmla="*/ 169884 h 896172"/>
              <a:gd name="connsiteX6" fmla="*/ 4240997 w 4240997"/>
              <a:gd name="connsiteY6" fmla="*/ 169884 h 896172"/>
              <a:gd name="connsiteX7" fmla="*/ 4125575 w 4240997"/>
              <a:gd name="connsiteY7" fmla="*/ 331026 h 896172"/>
              <a:gd name="connsiteX8" fmla="*/ 4005073 w 4240997"/>
              <a:gd name="connsiteY8" fmla="*/ 169884 h 896172"/>
              <a:gd name="connsiteX9" fmla="*/ 4083104 w 4240997"/>
              <a:gd name="connsiteY9" fmla="*/ 169884 h 896172"/>
              <a:gd name="connsiteX10" fmla="*/ 4083104 w 4240997"/>
              <a:gd name="connsiteY10" fmla="*/ 148649 h 896172"/>
              <a:gd name="connsiteX11" fmla="*/ 4019397 w 4240997"/>
              <a:gd name="connsiteY11" fmla="*/ 84942 h 896172"/>
              <a:gd name="connsiteX12" fmla="*/ 2059388 w 4240997"/>
              <a:gd name="connsiteY12" fmla="*/ 84942 h 896172"/>
              <a:gd name="connsiteX13" fmla="*/ 160300 w 4240997"/>
              <a:gd name="connsiteY13" fmla="*/ 896172 h 896172"/>
              <a:gd name="connsiteX0" fmla="*/ 317161 w 4240997"/>
              <a:gd name="connsiteY0" fmla="*/ 885616 h 885616"/>
              <a:gd name="connsiteX1" fmla="*/ 0 w 4240997"/>
              <a:gd name="connsiteY1" fmla="*/ 881394 h 885616"/>
              <a:gd name="connsiteX2" fmla="*/ 2059388 w 4240997"/>
              <a:gd name="connsiteY2" fmla="*/ 0 h 885616"/>
              <a:gd name="connsiteX3" fmla="*/ 4019398 w 4240997"/>
              <a:gd name="connsiteY3" fmla="*/ 0 h 885616"/>
              <a:gd name="connsiteX4" fmla="*/ 4168047 w 4240997"/>
              <a:gd name="connsiteY4" fmla="*/ 148649 h 885616"/>
              <a:gd name="connsiteX5" fmla="*/ 4168046 w 4240997"/>
              <a:gd name="connsiteY5" fmla="*/ 169884 h 885616"/>
              <a:gd name="connsiteX6" fmla="*/ 4240997 w 4240997"/>
              <a:gd name="connsiteY6" fmla="*/ 169884 h 885616"/>
              <a:gd name="connsiteX7" fmla="*/ 4125575 w 4240997"/>
              <a:gd name="connsiteY7" fmla="*/ 331026 h 885616"/>
              <a:gd name="connsiteX8" fmla="*/ 4005073 w 4240997"/>
              <a:gd name="connsiteY8" fmla="*/ 169884 h 885616"/>
              <a:gd name="connsiteX9" fmla="*/ 4083104 w 4240997"/>
              <a:gd name="connsiteY9" fmla="*/ 169884 h 885616"/>
              <a:gd name="connsiteX10" fmla="*/ 4083104 w 4240997"/>
              <a:gd name="connsiteY10" fmla="*/ 148649 h 885616"/>
              <a:gd name="connsiteX11" fmla="*/ 4019397 w 4240997"/>
              <a:gd name="connsiteY11" fmla="*/ 84942 h 885616"/>
              <a:gd name="connsiteX12" fmla="*/ 2059388 w 4240997"/>
              <a:gd name="connsiteY12" fmla="*/ 84942 h 885616"/>
              <a:gd name="connsiteX13" fmla="*/ 317161 w 4240997"/>
              <a:gd name="connsiteY13" fmla="*/ 885616 h 885616"/>
              <a:gd name="connsiteX0" fmla="*/ 160300 w 4084136"/>
              <a:gd name="connsiteY0" fmla="*/ 885616 h 885616"/>
              <a:gd name="connsiteX1" fmla="*/ 0 w 4084136"/>
              <a:gd name="connsiteY1" fmla="*/ 870838 h 885616"/>
              <a:gd name="connsiteX2" fmla="*/ 1902527 w 4084136"/>
              <a:gd name="connsiteY2" fmla="*/ 0 h 885616"/>
              <a:gd name="connsiteX3" fmla="*/ 3862537 w 4084136"/>
              <a:gd name="connsiteY3" fmla="*/ 0 h 885616"/>
              <a:gd name="connsiteX4" fmla="*/ 4011186 w 4084136"/>
              <a:gd name="connsiteY4" fmla="*/ 148649 h 885616"/>
              <a:gd name="connsiteX5" fmla="*/ 4011185 w 4084136"/>
              <a:gd name="connsiteY5" fmla="*/ 169884 h 885616"/>
              <a:gd name="connsiteX6" fmla="*/ 4084136 w 4084136"/>
              <a:gd name="connsiteY6" fmla="*/ 169884 h 885616"/>
              <a:gd name="connsiteX7" fmla="*/ 3968714 w 4084136"/>
              <a:gd name="connsiteY7" fmla="*/ 331026 h 885616"/>
              <a:gd name="connsiteX8" fmla="*/ 3848212 w 4084136"/>
              <a:gd name="connsiteY8" fmla="*/ 169884 h 885616"/>
              <a:gd name="connsiteX9" fmla="*/ 3926243 w 4084136"/>
              <a:gd name="connsiteY9" fmla="*/ 169884 h 885616"/>
              <a:gd name="connsiteX10" fmla="*/ 3926243 w 4084136"/>
              <a:gd name="connsiteY10" fmla="*/ 148649 h 885616"/>
              <a:gd name="connsiteX11" fmla="*/ 3862536 w 4084136"/>
              <a:gd name="connsiteY11" fmla="*/ 84942 h 885616"/>
              <a:gd name="connsiteX12" fmla="*/ 1902527 w 4084136"/>
              <a:gd name="connsiteY12" fmla="*/ 84942 h 885616"/>
              <a:gd name="connsiteX13" fmla="*/ 160300 w 4084136"/>
              <a:gd name="connsiteY13" fmla="*/ 885616 h 885616"/>
              <a:gd name="connsiteX0" fmla="*/ 220631 w 4144467"/>
              <a:gd name="connsiteY0" fmla="*/ 885616 h 893829"/>
              <a:gd name="connsiteX1" fmla="*/ 0 w 4144467"/>
              <a:gd name="connsiteY1" fmla="*/ 891949 h 893829"/>
              <a:gd name="connsiteX2" fmla="*/ 1962858 w 4144467"/>
              <a:gd name="connsiteY2" fmla="*/ 0 h 893829"/>
              <a:gd name="connsiteX3" fmla="*/ 3922868 w 4144467"/>
              <a:gd name="connsiteY3" fmla="*/ 0 h 893829"/>
              <a:gd name="connsiteX4" fmla="*/ 4071517 w 4144467"/>
              <a:gd name="connsiteY4" fmla="*/ 148649 h 893829"/>
              <a:gd name="connsiteX5" fmla="*/ 4071516 w 4144467"/>
              <a:gd name="connsiteY5" fmla="*/ 169884 h 893829"/>
              <a:gd name="connsiteX6" fmla="*/ 4144467 w 4144467"/>
              <a:gd name="connsiteY6" fmla="*/ 169884 h 893829"/>
              <a:gd name="connsiteX7" fmla="*/ 4029045 w 4144467"/>
              <a:gd name="connsiteY7" fmla="*/ 331026 h 893829"/>
              <a:gd name="connsiteX8" fmla="*/ 3908543 w 4144467"/>
              <a:gd name="connsiteY8" fmla="*/ 169884 h 893829"/>
              <a:gd name="connsiteX9" fmla="*/ 3986574 w 4144467"/>
              <a:gd name="connsiteY9" fmla="*/ 169884 h 893829"/>
              <a:gd name="connsiteX10" fmla="*/ 3986574 w 4144467"/>
              <a:gd name="connsiteY10" fmla="*/ 148649 h 893829"/>
              <a:gd name="connsiteX11" fmla="*/ 3922867 w 4144467"/>
              <a:gd name="connsiteY11" fmla="*/ 84942 h 893829"/>
              <a:gd name="connsiteX12" fmla="*/ 1962858 w 4144467"/>
              <a:gd name="connsiteY12" fmla="*/ 84942 h 893829"/>
              <a:gd name="connsiteX13" fmla="*/ 220631 w 4144467"/>
              <a:gd name="connsiteY13" fmla="*/ 885616 h 89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4467" h="893829">
                <a:moveTo>
                  <a:pt x="220631" y="885616"/>
                </a:moveTo>
                <a:cubicBezTo>
                  <a:pt x="175242" y="877172"/>
                  <a:pt x="45389" y="900393"/>
                  <a:pt x="0" y="891949"/>
                </a:cubicBezTo>
                <a:cubicBezTo>
                  <a:pt x="84463" y="809852"/>
                  <a:pt x="1779405" y="19000"/>
                  <a:pt x="1962858" y="0"/>
                </a:cubicBezTo>
                <a:lnTo>
                  <a:pt x="3922868" y="0"/>
                </a:lnTo>
                <a:cubicBezTo>
                  <a:pt x="4004965" y="0"/>
                  <a:pt x="4071517" y="66552"/>
                  <a:pt x="4071517" y="148649"/>
                </a:cubicBezTo>
                <a:cubicBezTo>
                  <a:pt x="4071517" y="155727"/>
                  <a:pt x="4071516" y="162806"/>
                  <a:pt x="4071516" y="169884"/>
                </a:cubicBezTo>
                <a:lnTo>
                  <a:pt x="4144467" y="169884"/>
                </a:lnTo>
                <a:lnTo>
                  <a:pt x="4029045" y="331026"/>
                </a:lnTo>
                <a:lnTo>
                  <a:pt x="3908543" y="169884"/>
                </a:lnTo>
                <a:lnTo>
                  <a:pt x="3986574" y="169884"/>
                </a:lnTo>
                <a:lnTo>
                  <a:pt x="3986574" y="148649"/>
                </a:lnTo>
                <a:cubicBezTo>
                  <a:pt x="3986574" y="113465"/>
                  <a:pt x="3958051" y="84942"/>
                  <a:pt x="3922867" y="84942"/>
                </a:cubicBezTo>
                <a:lnTo>
                  <a:pt x="1962858" y="84942"/>
                </a:lnTo>
                <a:cubicBezTo>
                  <a:pt x="1710483" y="167275"/>
                  <a:pt x="220631" y="850432"/>
                  <a:pt x="220631" y="885616"/>
                </a:cubicBezTo>
                <a:close/>
              </a:path>
            </a:pathLst>
          </a:custGeom>
          <a:solidFill>
            <a:schemeClr val="accent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1</a:t>
            </a:r>
            <a:endParaRPr lang="en-US" sz="3600" b="1" dirty="0">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2292089528"/>
      </p:ext>
    </p:extLst>
  </p:cSld>
  <p:clrMapOvr>
    <a:masterClrMapping/>
  </p:clrMapOvr>
  <mc:AlternateContent xmlns:mc="http://schemas.openxmlformats.org/markup-compatibility/2006" xmlns:p14="http://schemas.microsoft.com/office/powerpoint/2010/main">
    <mc:Choice Requires="p14">
      <p:transition spd="slow" p14:dur="1750" advClick="0" advTm="32500">
        <p:fade/>
        <p:sndAc>
          <p:stSnd>
            <p:snd r:embed="rId3" name="v2_Slide_19.wav"/>
          </p:stSnd>
        </p:sndAc>
      </p:transition>
    </mc:Choice>
    <mc:Fallback xmlns="">
      <p:transition spd="slow" advClick="0" advTm="32500">
        <p:fade/>
        <p:sndAc>
          <p:stSnd>
            <p:snd r:embed="rId5" name="v2_Slide_19.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750"/>
                                        <p:tgtEl>
                                          <p:spTgt spid="6">
                                            <p:txEl>
                                              <p:pRg st="0" end="0"/>
                                            </p:txEl>
                                          </p:spTgt>
                                        </p:tgtEl>
                                      </p:cBhvr>
                                    </p:animEffect>
                                  </p:childTnLst>
                                </p:cTn>
                              </p:par>
                              <p:par>
                                <p:cTn id="8" presetID="22" presetClass="entr" presetSubtype="4" fill="hold" nodeType="withEffect">
                                  <p:stCondLst>
                                    <p:cond delay="700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750"/>
                                        <p:tgtEl>
                                          <p:spTgt spid="2"/>
                                        </p:tgtEl>
                                      </p:cBhvr>
                                    </p:animEffect>
                                  </p:childTnLst>
                                </p:cTn>
                              </p:par>
                              <p:par>
                                <p:cTn id="11" presetID="22" presetClass="entr" presetSubtype="4" fill="hold" nodeType="withEffect">
                                  <p:stCondLst>
                                    <p:cond delay="7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750"/>
                                        <p:tgtEl>
                                          <p:spTgt spid="3"/>
                                        </p:tgtEl>
                                      </p:cBhvr>
                                    </p:animEffect>
                                  </p:childTnLst>
                                </p:cTn>
                              </p:par>
                              <p:par>
                                <p:cTn id="14" presetID="22" presetClass="entr" presetSubtype="4" fill="hold" nodeType="withEffect">
                                  <p:stCondLst>
                                    <p:cond delay="10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2000"/>
                                        <p:tgtEl>
                                          <p:spTgt spid="10"/>
                                        </p:tgtEl>
                                      </p:cBhvr>
                                    </p:animEffect>
                                  </p:childTnLst>
                                </p:cTn>
                              </p:par>
                              <p:par>
                                <p:cTn id="17" presetID="22" presetClass="entr" presetSubtype="4" fill="hold" nodeType="withEffect">
                                  <p:stCondLst>
                                    <p:cond delay="10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000"/>
                                        <p:tgtEl>
                                          <p:spTgt spid="4"/>
                                        </p:tgtEl>
                                      </p:cBhvr>
                                    </p:animEffect>
                                  </p:childTnLst>
                                </p:cTn>
                              </p:par>
                              <p:par>
                                <p:cTn id="20" presetID="22" presetClass="entr" presetSubtype="8" fill="hold" nodeType="withEffect">
                                  <p:stCondLst>
                                    <p:cond delay="950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1750"/>
                                        <p:tgtEl>
                                          <p:spTgt spid="6">
                                            <p:txEl>
                                              <p:pRg st="1" end="1"/>
                                            </p:txEl>
                                          </p:spTgt>
                                        </p:tgtEl>
                                      </p:cBhvr>
                                    </p:animEffect>
                                  </p:childTnLst>
                                </p:cTn>
                              </p:par>
                              <p:par>
                                <p:cTn id="23" presetID="22" presetClass="entr" presetSubtype="8" fill="hold" nodeType="withEffect">
                                  <p:stCondLst>
                                    <p:cond delay="135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2000"/>
                                        <p:tgtEl>
                                          <p:spTgt spid="6">
                                            <p:txEl>
                                              <p:pRg st="2" end="2"/>
                                            </p:txEl>
                                          </p:spTgt>
                                        </p:tgtEl>
                                      </p:cBhvr>
                                    </p:animEffect>
                                  </p:childTnLst>
                                </p:cTn>
                              </p:par>
                              <p:par>
                                <p:cTn id="26" presetID="22" presetClass="entr" presetSubtype="8" fill="hold" grpId="0" nodeType="withEffect">
                                  <p:stCondLst>
                                    <p:cond delay="1400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2000"/>
                                        <p:tgtEl>
                                          <p:spTgt spid="26"/>
                                        </p:tgtEl>
                                      </p:cBhvr>
                                    </p:animEffect>
                                  </p:childTnLst>
                                </p:cTn>
                              </p:par>
                              <p:par>
                                <p:cTn id="29" presetID="22" presetClass="entr" presetSubtype="4" fill="hold" nodeType="withEffect">
                                  <p:stCondLst>
                                    <p:cond delay="1425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2000"/>
                                        <p:tgtEl>
                                          <p:spTgt spid="24"/>
                                        </p:tgtEl>
                                      </p:cBhvr>
                                    </p:animEffect>
                                  </p:childTnLst>
                                </p:cTn>
                              </p:par>
                              <p:par>
                                <p:cTn id="32" presetID="22" presetClass="entr" presetSubtype="8" fill="hold" nodeType="withEffect">
                                  <p:stCondLst>
                                    <p:cond delay="2075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left)">
                                      <p:cBhvr>
                                        <p:cTn id="34" dur="2000"/>
                                        <p:tgtEl>
                                          <p:spTgt spid="6">
                                            <p:txEl>
                                              <p:pRg st="3" end="3"/>
                                            </p:txEl>
                                          </p:spTgt>
                                        </p:tgtEl>
                                      </p:cBhvr>
                                    </p:animEffect>
                                  </p:childTnLst>
                                </p:cTn>
                              </p:par>
                              <p:par>
                                <p:cTn id="35" presetID="22" presetClass="entr" presetSubtype="8" fill="hold" nodeType="withEffect">
                                  <p:stCondLst>
                                    <p:cond delay="2075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2000"/>
                                        <p:tgtEl>
                                          <p:spTgt spid="6">
                                            <p:txEl>
                                              <p:pRg st="4" end="4"/>
                                            </p:txEl>
                                          </p:spTgt>
                                        </p:tgtEl>
                                      </p:cBhvr>
                                    </p:animEffect>
                                  </p:childTnLst>
                                </p:cTn>
                              </p:par>
                              <p:par>
                                <p:cTn id="38" presetID="22" presetClass="entr" presetSubtype="8" fill="hold" grpId="0" nodeType="withEffect">
                                  <p:stCondLst>
                                    <p:cond delay="725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2000"/>
                                        <p:tgtEl>
                                          <p:spTgt spid="25"/>
                                        </p:tgtEl>
                                      </p:cBhvr>
                                    </p:animEffect>
                                  </p:childTnLst>
                                </p:cTn>
                              </p:par>
                              <p:par>
                                <p:cTn id="41" presetID="22" presetClass="entr" presetSubtype="8" fill="hold" grpId="0" nodeType="withEffect">
                                  <p:stCondLst>
                                    <p:cond delay="725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 y="867991"/>
            <a:ext cx="2880516" cy="46907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Site C Concepts-01.png"/>
          <p:cNvPicPr/>
          <p:nvPr/>
        </p:nvPicPr>
        <p:blipFill rotWithShape="1">
          <a:blip r:embed="rId4" cstate="print"/>
          <a:srcRect l="59140" t="70917" r="5693" b="4563"/>
          <a:stretch/>
        </p:blipFill>
        <p:spPr>
          <a:xfrm>
            <a:off x="5853866" y="1759242"/>
            <a:ext cx="3290134" cy="1535369"/>
          </a:xfrm>
          <a:prstGeom prst="rect">
            <a:avLst/>
          </a:prstGeom>
          <a:noFill/>
          <a:ln>
            <a:noFill/>
          </a:ln>
        </p:spPr>
      </p:pic>
      <p:sp>
        <p:nvSpPr>
          <p:cNvPr id="5" name="Text Placeholder 4"/>
          <p:cNvSpPr>
            <a:spLocks noGrp="1"/>
          </p:cNvSpPr>
          <p:nvPr>
            <p:ph type="body" sz="quarter" idx="4294967295"/>
          </p:nvPr>
        </p:nvSpPr>
        <p:spPr>
          <a:xfrm>
            <a:off x="140860" y="1694602"/>
            <a:ext cx="1822989" cy="325270"/>
          </a:xfrm>
        </p:spPr>
        <p:txBody>
          <a:bodyPr>
            <a:normAutofit/>
          </a:bodyPr>
          <a:lstStyle/>
          <a:p>
            <a:pPr marL="0" indent="0">
              <a:buNone/>
            </a:pPr>
            <a:r>
              <a:rPr lang="en-US" sz="1450" dirty="0" smtClean="0"/>
              <a:t>Noise Barriers</a:t>
            </a:r>
            <a:endParaRPr lang="en-US" sz="1450" dirty="0"/>
          </a:p>
          <a:p>
            <a:endParaRPr lang="en-US" sz="1600" dirty="0"/>
          </a:p>
          <a:p>
            <a:endParaRPr lang="en-US" sz="1600" dirty="0"/>
          </a:p>
          <a:p>
            <a:endParaRPr lang="en-US" sz="1600" dirty="0"/>
          </a:p>
          <a:p>
            <a:endParaRPr lang="en-US" sz="1600" dirty="0"/>
          </a:p>
          <a:p>
            <a:endParaRPr lang="en-US" sz="1600" dirty="0"/>
          </a:p>
        </p:txBody>
      </p:sp>
      <p:pic>
        <p:nvPicPr>
          <p:cNvPr id="4" name="Picture 3"/>
          <p:cNvPicPr>
            <a:picLocks noChangeAspect="1"/>
          </p:cNvPicPr>
          <p:nvPr/>
        </p:nvPicPr>
        <p:blipFill rotWithShape="1">
          <a:blip r:embed="rId5"/>
          <a:srcRect l="3258"/>
          <a:stretch/>
        </p:blipFill>
        <p:spPr>
          <a:xfrm>
            <a:off x="2952750" y="3606933"/>
            <a:ext cx="2144987" cy="1525906"/>
          </a:xfrm>
          <a:prstGeom prst="rect">
            <a:avLst/>
          </a:prstGeom>
          <a:ln>
            <a:noFill/>
          </a:ln>
          <a:effec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69103" y="2254242"/>
            <a:ext cx="1466168" cy="2889258"/>
          </a:xfrm>
          <a:prstGeom prst="rect">
            <a:avLst/>
          </a:prstGeom>
          <a:ln w="38100">
            <a:solidFill>
              <a:schemeClr val="bg1"/>
            </a:solidFill>
          </a:ln>
          <a:effectLst/>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l="5042" r="-1"/>
          <a:stretch/>
        </p:blipFill>
        <p:spPr>
          <a:xfrm>
            <a:off x="2952749" y="2254242"/>
            <a:ext cx="2078253" cy="1342029"/>
          </a:xfrm>
          <a:prstGeom prst="rect">
            <a:avLst/>
          </a:prstGeom>
          <a:ln w="38100">
            <a:solidFill>
              <a:schemeClr val="bg1"/>
            </a:solidFill>
          </a:ln>
          <a:effectLst/>
        </p:spPr>
      </p:pic>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r="1826"/>
          <a:stretch/>
        </p:blipFill>
        <p:spPr>
          <a:xfrm>
            <a:off x="6582897" y="3338232"/>
            <a:ext cx="2561104" cy="1805268"/>
          </a:xfrm>
          <a:prstGeom prst="rect">
            <a:avLst/>
          </a:prstGeom>
        </p:spPr>
      </p:pic>
      <p:pic>
        <p:nvPicPr>
          <p:cNvPr id="12" name="Picture 11"/>
          <p:cNvPicPr>
            <a:picLocks noChangeAspect="1"/>
          </p:cNvPicPr>
          <p:nvPr/>
        </p:nvPicPr>
        <p:blipFill rotWithShape="1">
          <a:blip r:embed="rId9" cstate="screen">
            <a:extLst>
              <a:ext uri="{28A0092B-C50C-407E-A947-70E740481C1C}">
                <a14:useLocalDpi xmlns:a14="http://schemas.microsoft.com/office/drawing/2010/main"/>
              </a:ext>
            </a:extLst>
          </a:blip>
          <a:srcRect l="2462"/>
          <a:stretch/>
        </p:blipFill>
        <p:spPr>
          <a:xfrm>
            <a:off x="2952750" y="7332"/>
            <a:ext cx="2862008" cy="2200682"/>
          </a:xfrm>
          <a:prstGeom prst="rect">
            <a:avLst/>
          </a:prstGeom>
        </p:spPr>
      </p:pic>
      <p:pic>
        <p:nvPicPr>
          <p:cNvPr id="14" name="Picture 13"/>
          <p:cNvPicPr>
            <a:picLocks noChangeAspect="1"/>
          </p:cNvPicPr>
          <p:nvPr/>
        </p:nvPicPr>
        <p:blipFill rotWithShape="1">
          <a:blip r:embed="rId10" cstate="screen">
            <a:extLst>
              <a:ext uri="{28A0092B-C50C-407E-A947-70E740481C1C}">
                <a14:useLocalDpi xmlns:a14="http://schemas.microsoft.com/office/drawing/2010/main"/>
              </a:ext>
            </a:extLst>
          </a:blip>
          <a:srcRect l="51928" t="37647" r="5263" b="46862"/>
          <a:stretch/>
        </p:blipFill>
        <p:spPr>
          <a:xfrm>
            <a:off x="5850867" y="38757"/>
            <a:ext cx="3293133" cy="1695914"/>
          </a:xfrm>
          <a:prstGeom prst="rect">
            <a:avLst/>
          </a:prstGeom>
          <a:ln w="38100">
            <a:solidFill>
              <a:schemeClr val="bg1"/>
            </a:solidFill>
          </a:ln>
        </p:spPr>
      </p:pic>
      <p:sp>
        <p:nvSpPr>
          <p:cNvPr id="13" name="Text Placeholder 4"/>
          <p:cNvSpPr txBox="1">
            <a:spLocks/>
          </p:cNvSpPr>
          <p:nvPr/>
        </p:nvSpPr>
        <p:spPr>
          <a:xfrm>
            <a:off x="159368" y="1464065"/>
            <a:ext cx="2234793" cy="34674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Urban Design Guidelines</a:t>
            </a:r>
          </a:p>
        </p:txBody>
      </p:sp>
      <p:sp>
        <p:nvSpPr>
          <p:cNvPr id="18" name="Text Placeholder 4"/>
          <p:cNvSpPr txBox="1">
            <a:spLocks/>
          </p:cNvSpPr>
          <p:nvPr/>
        </p:nvSpPr>
        <p:spPr>
          <a:xfrm>
            <a:off x="156544" y="2007238"/>
            <a:ext cx="2137078" cy="287283"/>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Historic </a:t>
            </a:r>
            <a:r>
              <a:rPr lang="en-US" sz="1450" dirty="0" smtClean="0">
                <a:solidFill>
                  <a:schemeClr val="tx1"/>
                </a:solidFill>
                <a:latin typeface="+mn-lt"/>
              </a:rPr>
              <a:t>Preservation</a:t>
            </a:r>
            <a:endParaRPr lang="en-US" sz="1450" dirty="0">
              <a:solidFill>
                <a:schemeClr val="tx1"/>
              </a:solidFill>
              <a:latin typeface="+mn-lt"/>
            </a:endParaRPr>
          </a:p>
        </p:txBody>
      </p:sp>
      <p:sp>
        <p:nvSpPr>
          <p:cNvPr id="19" name="Text Placeholder 4"/>
          <p:cNvSpPr txBox="1">
            <a:spLocks/>
          </p:cNvSpPr>
          <p:nvPr/>
        </p:nvSpPr>
        <p:spPr>
          <a:xfrm>
            <a:off x="157462" y="2276909"/>
            <a:ext cx="2311419" cy="30526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Tampa Heights Greenway</a:t>
            </a:r>
          </a:p>
        </p:txBody>
      </p:sp>
      <p:sp>
        <p:nvSpPr>
          <p:cNvPr id="20" name="Text Placeholder 4"/>
          <p:cNvSpPr txBox="1">
            <a:spLocks/>
          </p:cNvSpPr>
          <p:nvPr/>
        </p:nvSpPr>
        <p:spPr>
          <a:xfrm>
            <a:off x="165145" y="2586621"/>
            <a:ext cx="2715372" cy="29342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Bicycle and </a:t>
            </a:r>
            <a:r>
              <a:rPr lang="en-US" sz="1450" dirty="0" smtClean="0">
                <a:solidFill>
                  <a:schemeClr val="tx1"/>
                </a:solidFill>
                <a:latin typeface="+mn-lt"/>
              </a:rPr>
              <a:t>Pedestrian Facilities</a:t>
            </a:r>
            <a:endParaRPr lang="en-US" sz="1450" dirty="0">
              <a:solidFill>
                <a:schemeClr val="tx1"/>
              </a:solidFill>
              <a:latin typeface="+mn-lt"/>
            </a:endParaRPr>
          </a:p>
        </p:txBody>
      </p:sp>
      <p:sp>
        <p:nvSpPr>
          <p:cNvPr id="21" name="Text Placeholder 4"/>
          <p:cNvSpPr txBox="1">
            <a:spLocks/>
          </p:cNvSpPr>
          <p:nvPr/>
        </p:nvSpPr>
        <p:spPr>
          <a:xfrm>
            <a:off x="155619" y="3145290"/>
            <a:ext cx="2288497" cy="34022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Construction </a:t>
            </a:r>
            <a:r>
              <a:rPr lang="en-US" sz="1450" dirty="0" smtClean="0">
                <a:solidFill>
                  <a:schemeClr val="tx1"/>
                </a:solidFill>
                <a:latin typeface="+mn-lt"/>
              </a:rPr>
              <a:t>Techniques</a:t>
            </a:r>
            <a:endParaRPr lang="en-US" sz="1450" dirty="0">
              <a:solidFill>
                <a:schemeClr val="tx1"/>
              </a:solidFill>
              <a:latin typeface="+mn-lt"/>
            </a:endParaRPr>
          </a:p>
        </p:txBody>
      </p:sp>
      <p:sp>
        <p:nvSpPr>
          <p:cNvPr id="22" name="Text Placeholder 4"/>
          <p:cNvSpPr txBox="1">
            <a:spLocks/>
          </p:cNvSpPr>
          <p:nvPr/>
        </p:nvSpPr>
        <p:spPr>
          <a:xfrm>
            <a:off x="165145" y="2862430"/>
            <a:ext cx="2021796" cy="336102"/>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Multimodal Center</a:t>
            </a:r>
          </a:p>
        </p:txBody>
      </p:sp>
      <p:sp>
        <p:nvSpPr>
          <p:cNvPr id="23" name="Text Placeholder 4"/>
          <p:cNvSpPr txBox="1">
            <a:spLocks/>
          </p:cNvSpPr>
          <p:nvPr/>
        </p:nvSpPr>
        <p:spPr>
          <a:xfrm>
            <a:off x="155936" y="3443776"/>
            <a:ext cx="2143400" cy="28627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HART North Terminal</a:t>
            </a:r>
            <a:r>
              <a:rPr lang="en-US" sz="1450" dirty="0" smtClean="0">
                <a:solidFill>
                  <a:schemeClr val="tx1"/>
                </a:solidFill>
                <a:latin typeface="+mn-lt"/>
              </a:rPr>
              <a:t>*</a:t>
            </a:r>
            <a:endParaRPr lang="en-US" sz="1450" dirty="0">
              <a:solidFill>
                <a:schemeClr val="tx1"/>
              </a:solidFill>
              <a:latin typeface="+mn-lt"/>
            </a:endParaRPr>
          </a:p>
        </p:txBody>
      </p:sp>
      <p:sp>
        <p:nvSpPr>
          <p:cNvPr id="24" name="Text Placeholder 4"/>
          <p:cNvSpPr txBox="1">
            <a:spLocks/>
          </p:cNvSpPr>
          <p:nvPr/>
        </p:nvSpPr>
        <p:spPr>
          <a:xfrm>
            <a:off x="157462" y="3720528"/>
            <a:ext cx="2795287" cy="310268"/>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450" dirty="0">
                <a:solidFill>
                  <a:schemeClr val="tx1"/>
                </a:solidFill>
                <a:latin typeface="+mn-lt"/>
              </a:rPr>
              <a:t>Parks and </a:t>
            </a:r>
            <a:r>
              <a:rPr lang="en-US" sz="1450" dirty="0" smtClean="0">
                <a:solidFill>
                  <a:schemeClr val="tx1"/>
                </a:solidFill>
                <a:latin typeface="+mn-lt"/>
              </a:rPr>
              <a:t>Recreation Facilities*</a:t>
            </a:r>
            <a:endParaRPr lang="en-US" sz="1450" dirty="0">
              <a:solidFill>
                <a:schemeClr val="tx1"/>
              </a:solidFill>
              <a:latin typeface="+mn-lt"/>
            </a:endParaRPr>
          </a:p>
        </p:txBody>
      </p:sp>
      <p:sp>
        <p:nvSpPr>
          <p:cNvPr id="25" name="Text Placeholder 4"/>
          <p:cNvSpPr txBox="1">
            <a:spLocks/>
          </p:cNvSpPr>
          <p:nvPr/>
        </p:nvSpPr>
        <p:spPr>
          <a:xfrm>
            <a:off x="112121" y="4283145"/>
            <a:ext cx="2455820" cy="30409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sz="1200" i="1" dirty="0">
                <a:solidFill>
                  <a:schemeClr val="tx1"/>
                </a:solidFill>
                <a:latin typeface="+mn-lt"/>
              </a:rPr>
              <a:t>*</a:t>
            </a:r>
            <a:r>
              <a:rPr lang="en-US" sz="1200" i="1" dirty="0" smtClean="0">
                <a:solidFill>
                  <a:schemeClr val="tx1"/>
                </a:solidFill>
                <a:latin typeface="+mn-lt"/>
              </a:rPr>
              <a:t>Fulfilled </a:t>
            </a:r>
            <a:r>
              <a:rPr lang="en-US" sz="1200" i="1" dirty="0">
                <a:solidFill>
                  <a:schemeClr val="tx1"/>
                </a:solidFill>
                <a:latin typeface="+mn-lt"/>
              </a:rPr>
              <a:t>or no longer applicable.</a:t>
            </a:r>
          </a:p>
        </p:txBody>
      </p:sp>
      <p:sp>
        <p:nvSpPr>
          <p:cNvPr id="27" name="Content Placeholder 2"/>
          <p:cNvSpPr txBox="1">
            <a:spLocks/>
          </p:cNvSpPr>
          <p:nvPr/>
        </p:nvSpPr>
        <p:spPr>
          <a:xfrm>
            <a:off x="4925394" y="-51548"/>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smtClean="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Relocating Historic </a:t>
            </a:r>
            <a:r>
              <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Structures</a:t>
            </a:r>
          </a:p>
        </p:txBody>
      </p:sp>
      <p:sp>
        <p:nvSpPr>
          <p:cNvPr id="28" name="Content Placeholder 2"/>
          <p:cNvSpPr txBox="1">
            <a:spLocks/>
          </p:cNvSpPr>
          <p:nvPr/>
        </p:nvSpPr>
        <p:spPr>
          <a:xfrm>
            <a:off x="1943741" y="2171675"/>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Tampa Heights Greenway</a:t>
            </a:r>
          </a:p>
        </p:txBody>
      </p:sp>
      <p:sp>
        <p:nvSpPr>
          <p:cNvPr id="29" name="Content Placeholder 2"/>
          <p:cNvSpPr txBox="1">
            <a:spLocks/>
          </p:cNvSpPr>
          <p:nvPr/>
        </p:nvSpPr>
        <p:spPr>
          <a:xfrm>
            <a:off x="4671832" y="1712674"/>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Multimodal Center</a:t>
            </a:r>
          </a:p>
        </p:txBody>
      </p:sp>
      <p:sp>
        <p:nvSpPr>
          <p:cNvPr id="30" name="Content Placeholder 2"/>
          <p:cNvSpPr txBox="1">
            <a:spLocks/>
          </p:cNvSpPr>
          <p:nvPr/>
        </p:nvSpPr>
        <p:spPr>
          <a:xfrm>
            <a:off x="3242466" y="-58914"/>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Urban Design Guidelines</a:t>
            </a:r>
          </a:p>
        </p:txBody>
      </p:sp>
      <p:sp>
        <p:nvSpPr>
          <p:cNvPr id="31" name="Content Placeholder 2"/>
          <p:cNvSpPr txBox="1">
            <a:spLocks/>
          </p:cNvSpPr>
          <p:nvPr/>
        </p:nvSpPr>
        <p:spPr>
          <a:xfrm>
            <a:off x="3024716" y="3602556"/>
            <a:ext cx="2947459"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smtClean="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Noise Barriers</a:t>
            </a:r>
            <a:endPar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endParaRPr>
          </a:p>
        </p:txBody>
      </p:sp>
      <p:sp>
        <p:nvSpPr>
          <p:cNvPr id="32" name="Content Placeholder 2"/>
          <p:cNvSpPr txBox="1">
            <a:spLocks/>
          </p:cNvSpPr>
          <p:nvPr/>
        </p:nvSpPr>
        <p:spPr>
          <a:xfrm>
            <a:off x="5468319" y="3267011"/>
            <a:ext cx="3588900"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Pedestrian </a:t>
            </a:r>
            <a:r>
              <a:rPr lang="en-US" sz="1050" dirty="0" err="1">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Connectivty</a:t>
            </a:r>
            <a:endPar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endParaRPr>
          </a:p>
        </p:txBody>
      </p:sp>
      <p:sp>
        <p:nvSpPr>
          <p:cNvPr id="33" name="Content Placeholder 2"/>
          <p:cNvSpPr txBox="1">
            <a:spLocks/>
          </p:cNvSpPr>
          <p:nvPr/>
        </p:nvSpPr>
        <p:spPr>
          <a:xfrm>
            <a:off x="4827640" y="2165616"/>
            <a:ext cx="1936494" cy="40893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bg1"/>
              </a:buClr>
              <a:buSzPct val="95000"/>
              <a:buFont typeface="Segoe UI" panose="020B0502040204020203"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900">
              <a:spcBef>
                <a:spcPts val="750"/>
              </a:spcBef>
              <a:buClr>
                <a:prstClr val="white"/>
              </a:buClr>
              <a:buNone/>
            </a:pPr>
            <a:r>
              <a:rPr lang="en-US" sz="1050" dirty="0">
                <a:solidFill>
                  <a:prstClr val="white"/>
                </a:solidFill>
                <a:effectLst>
                  <a:glow rad="228600">
                    <a:prstClr val="black">
                      <a:alpha val="40000"/>
                    </a:prstClr>
                  </a:glow>
                  <a:outerShdw blurRad="38100" dist="38100" dir="2700000" algn="tl">
                    <a:srgbClr val="000000">
                      <a:alpha val="43137"/>
                    </a:srgbClr>
                  </a:outerShdw>
                </a:effectLst>
                <a:latin typeface="Calibri"/>
                <a:ea typeface="+mn-ea"/>
              </a:rPr>
              <a:t>Urban Design  Guidelines</a:t>
            </a:r>
          </a:p>
        </p:txBody>
      </p:sp>
      <p:sp>
        <p:nvSpPr>
          <p:cNvPr id="34" name="Text Placeholder 4">
            <a:extLst>
              <a:ext uri="{FF2B5EF4-FFF2-40B4-BE49-F238E27FC236}">
                <a16:creationId xmlns:a16="http://schemas.microsoft.com/office/drawing/2014/main" xmlns="" id="{FA9BE2A6-F436-4036-A19F-EE45B52C2296}"/>
              </a:ext>
            </a:extLst>
          </p:cNvPr>
          <p:cNvSpPr txBox="1">
            <a:spLocks/>
          </p:cNvSpPr>
          <p:nvPr/>
        </p:nvSpPr>
        <p:spPr>
          <a:xfrm>
            <a:off x="125656" y="1001101"/>
            <a:ext cx="2589609" cy="383589"/>
          </a:xfrm>
          <a:prstGeom prst="rect">
            <a:avLst/>
          </a:prstGeom>
        </p:spPr>
        <p:txBody>
          <a:bodyPr vert="horz" lIns="68580" tIns="34290" rIns="68580" bIns="34290" rtlCol="0">
            <a:normAutofit fontScale="77500" lnSpcReduction="20000"/>
          </a:bodyPr>
          <a:lstStyle>
            <a:lvl1pPr marL="0" indent="0" algn="l" defTabSz="914400" rtl="0" eaLnBrk="1" latinLnBrk="0" hangingPunct="1">
              <a:lnSpc>
                <a:spcPct val="90000"/>
              </a:lnSpc>
              <a:spcBef>
                <a:spcPts val="1000"/>
              </a:spcBef>
              <a:buClr>
                <a:schemeClr val="bg1"/>
              </a:buClr>
              <a:buSzPct val="95000"/>
              <a:buFont typeface="Segoe UI" panose="020B0502040204020203" pitchFamily="34" charset="0"/>
              <a:buNone/>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prstClr val="white"/>
              </a:buClr>
            </a:pPr>
            <a:r>
              <a:rPr lang="en-US" b="1" dirty="0">
                <a:latin typeface="+mj-lt"/>
              </a:rPr>
              <a:t>Original Commitments</a:t>
            </a:r>
          </a:p>
        </p:txBody>
      </p:sp>
      <p:sp>
        <p:nvSpPr>
          <p:cNvPr id="38" name="Oval 37">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chemeClr val="accent4"/>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1</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35" name="Slide Number Placeholder 2"/>
          <p:cNvSpPr>
            <a:spLocks noGrp="1"/>
          </p:cNvSpPr>
          <p:nvPr>
            <p:ph type="sldNum" sz="quarter" idx="12"/>
          </p:nvPr>
        </p:nvSpPr>
        <p:spPr>
          <a:xfrm>
            <a:off x="8548178" y="4784197"/>
            <a:ext cx="609600" cy="273844"/>
          </a:xfrm>
        </p:spPr>
        <p:txBody>
          <a:bodyPr/>
          <a:lstStyle/>
          <a:p>
            <a:fld id="{66F16C43-0FBF-BC46-B405-6E7A99D8655B}" type="slidenum">
              <a:rPr lang="en-US" sz="1000" smtClean="0">
                <a:solidFill>
                  <a:schemeClr val="bg1"/>
                </a:solidFill>
              </a:rPr>
              <a:t>7</a:t>
            </a:fld>
            <a:endParaRPr lang="en-US" sz="1000" dirty="0">
              <a:solidFill>
                <a:schemeClr val="bg1"/>
              </a:solidFill>
            </a:endParaRPr>
          </a:p>
        </p:txBody>
      </p:sp>
    </p:spTree>
    <p:extLst>
      <p:ext uri="{BB962C8B-B14F-4D97-AF65-F5344CB8AC3E}">
        <p14:creationId xmlns:p14="http://schemas.microsoft.com/office/powerpoint/2010/main" val="494658788"/>
      </p:ext>
    </p:extLst>
  </p:cSld>
  <p:clrMapOvr>
    <a:masterClrMapping/>
  </p:clrMapOvr>
  <mc:AlternateContent xmlns:mc="http://schemas.openxmlformats.org/markup-compatibility/2006" xmlns:p14="http://schemas.microsoft.com/office/powerpoint/2010/main">
    <mc:Choice Requires="p14">
      <p:transition spd="slow" p14:dur="1250" advClick="0" advTm="15500">
        <p:fade/>
        <p:sndAc>
          <p:stSnd>
            <p:snd r:embed="rId3" name="v2_Slide_5.wav"/>
          </p:stSnd>
        </p:sndAc>
      </p:transition>
    </mc:Choice>
    <mc:Fallback xmlns="">
      <p:transition spd="slow" advClick="0" advTm="15500">
        <p:fade/>
        <p:sndAc>
          <p:stSnd>
            <p:snd r:embed="rId11" name="v2_Slide_5.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265771" y="3545680"/>
            <a:ext cx="1697645" cy="801159"/>
          </a:xfrm>
          <a:custGeom>
            <a:avLst/>
            <a:gdLst>
              <a:gd name="connsiteX0" fmla="*/ 0 w 1697645"/>
              <a:gd name="connsiteY0" fmla="*/ 0 h 801159"/>
              <a:gd name="connsiteX1" fmla="*/ 1297066 w 1697645"/>
              <a:gd name="connsiteY1" fmla="*/ 0 h 801159"/>
              <a:gd name="connsiteX2" fmla="*/ 1697645 w 1697645"/>
              <a:gd name="connsiteY2" fmla="*/ 400580 h 801159"/>
              <a:gd name="connsiteX3" fmla="*/ 1297066 w 1697645"/>
              <a:gd name="connsiteY3" fmla="*/ 801159 h 801159"/>
              <a:gd name="connsiteX4" fmla="*/ 0 w 1697645"/>
              <a:gd name="connsiteY4" fmla="*/ 801159 h 801159"/>
              <a:gd name="connsiteX5" fmla="*/ 400580 w 1697645"/>
              <a:gd name="connsiteY5" fmla="*/ 400580 h 801159"/>
              <a:gd name="connsiteX6" fmla="*/ 0 w 1697645"/>
              <a:gd name="connsiteY6" fmla="*/ 0 h 80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645" h="801159">
                <a:moveTo>
                  <a:pt x="0" y="0"/>
                </a:moveTo>
                <a:lnTo>
                  <a:pt x="1297066" y="0"/>
                </a:lnTo>
                <a:lnTo>
                  <a:pt x="1697645" y="400580"/>
                </a:lnTo>
                <a:lnTo>
                  <a:pt x="1297066" y="801159"/>
                </a:lnTo>
                <a:lnTo>
                  <a:pt x="0" y="801159"/>
                </a:lnTo>
                <a:lnTo>
                  <a:pt x="400580" y="400580"/>
                </a:lnTo>
                <a:lnTo>
                  <a:pt x="0" y="0"/>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56587" tIns="18669" rIns="419248" bIns="18669" numCol="1" spcCol="1270" anchor="ctr" anchorCtr="0">
            <a:noAutofit/>
          </a:bodyPr>
          <a:lstStyle/>
          <a:p>
            <a:pPr lvl="0" algn="ctr" defTabSz="622300">
              <a:lnSpc>
                <a:spcPct val="90000"/>
              </a:lnSpc>
              <a:spcBef>
                <a:spcPct val="0"/>
              </a:spcBef>
              <a:spcAft>
                <a:spcPct val="35000"/>
              </a:spcAft>
            </a:pPr>
            <a:r>
              <a:rPr lang="en-US" sz="1400" b="1" kern="1200" dirty="0"/>
              <a:t>SEIS Began </a:t>
            </a:r>
            <a:r>
              <a:rPr lang="en-US" sz="1400" b="0" kern="1200" dirty="0"/>
              <a:t>January 2017</a:t>
            </a:r>
            <a:endParaRPr lang="en-US" sz="1400" b="1" kern="1200" dirty="0"/>
          </a:p>
        </p:txBody>
      </p:sp>
      <p:sp>
        <p:nvSpPr>
          <p:cNvPr id="16" name="Freeform 15"/>
          <p:cNvSpPr/>
          <p:nvPr/>
        </p:nvSpPr>
        <p:spPr>
          <a:xfrm>
            <a:off x="1795723" y="3556722"/>
            <a:ext cx="1697645" cy="779076"/>
          </a:xfrm>
          <a:custGeom>
            <a:avLst/>
            <a:gdLst>
              <a:gd name="connsiteX0" fmla="*/ 0 w 1697645"/>
              <a:gd name="connsiteY0" fmla="*/ 0 h 779076"/>
              <a:gd name="connsiteX1" fmla="*/ 1308107 w 1697645"/>
              <a:gd name="connsiteY1" fmla="*/ 0 h 779076"/>
              <a:gd name="connsiteX2" fmla="*/ 1697645 w 1697645"/>
              <a:gd name="connsiteY2" fmla="*/ 389538 h 779076"/>
              <a:gd name="connsiteX3" fmla="*/ 1308107 w 1697645"/>
              <a:gd name="connsiteY3" fmla="*/ 779076 h 779076"/>
              <a:gd name="connsiteX4" fmla="*/ 0 w 1697645"/>
              <a:gd name="connsiteY4" fmla="*/ 779076 h 779076"/>
              <a:gd name="connsiteX5" fmla="*/ 389538 w 1697645"/>
              <a:gd name="connsiteY5" fmla="*/ 389538 h 779076"/>
              <a:gd name="connsiteX6" fmla="*/ 0 w 1697645"/>
              <a:gd name="connsiteY6" fmla="*/ 0 h 7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645" h="779076">
                <a:moveTo>
                  <a:pt x="0" y="0"/>
                </a:moveTo>
                <a:lnTo>
                  <a:pt x="1308107" y="0"/>
                </a:lnTo>
                <a:lnTo>
                  <a:pt x="1697645" y="389538"/>
                </a:lnTo>
                <a:lnTo>
                  <a:pt x="1308107" y="779076"/>
                </a:lnTo>
                <a:lnTo>
                  <a:pt x="0" y="779076"/>
                </a:lnTo>
                <a:lnTo>
                  <a:pt x="389538" y="389538"/>
                </a:lnTo>
                <a:lnTo>
                  <a:pt x="0" y="0"/>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5545" tIns="18669" rIns="408207" bIns="18669" numCol="1" spcCol="1270" anchor="ctr" anchorCtr="0">
            <a:noAutofit/>
          </a:bodyPr>
          <a:lstStyle/>
          <a:p>
            <a:pPr lvl="0" algn="ctr" defTabSz="622300">
              <a:lnSpc>
                <a:spcPct val="90000"/>
              </a:lnSpc>
              <a:spcBef>
                <a:spcPct val="0"/>
              </a:spcBef>
              <a:spcAft>
                <a:spcPct val="35000"/>
              </a:spcAft>
            </a:pPr>
            <a:r>
              <a:rPr lang="en-US" sz="1400" b="1" kern="1200" dirty="0"/>
              <a:t>Public Workshop </a:t>
            </a:r>
            <a:r>
              <a:rPr lang="en-US" sz="1400" kern="1200" dirty="0"/>
              <a:t>October 2017</a:t>
            </a:r>
          </a:p>
        </p:txBody>
      </p:sp>
      <p:sp>
        <p:nvSpPr>
          <p:cNvPr id="17" name="Freeform 16"/>
          <p:cNvSpPr/>
          <p:nvPr/>
        </p:nvSpPr>
        <p:spPr>
          <a:xfrm>
            <a:off x="3332624" y="3556722"/>
            <a:ext cx="1905946" cy="779076"/>
          </a:xfrm>
          <a:custGeom>
            <a:avLst/>
            <a:gdLst>
              <a:gd name="connsiteX0" fmla="*/ 0 w 1905946"/>
              <a:gd name="connsiteY0" fmla="*/ 0 h 779076"/>
              <a:gd name="connsiteX1" fmla="*/ 1516408 w 1905946"/>
              <a:gd name="connsiteY1" fmla="*/ 0 h 779076"/>
              <a:gd name="connsiteX2" fmla="*/ 1905946 w 1905946"/>
              <a:gd name="connsiteY2" fmla="*/ 389538 h 779076"/>
              <a:gd name="connsiteX3" fmla="*/ 1516408 w 1905946"/>
              <a:gd name="connsiteY3" fmla="*/ 779076 h 779076"/>
              <a:gd name="connsiteX4" fmla="*/ 0 w 1905946"/>
              <a:gd name="connsiteY4" fmla="*/ 779076 h 779076"/>
              <a:gd name="connsiteX5" fmla="*/ 389538 w 1905946"/>
              <a:gd name="connsiteY5" fmla="*/ 389538 h 779076"/>
              <a:gd name="connsiteX6" fmla="*/ 0 w 1905946"/>
              <a:gd name="connsiteY6" fmla="*/ 0 h 7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946" h="779076">
                <a:moveTo>
                  <a:pt x="0" y="0"/>
                </a:moveTo>
                <a:lnTo>
                  <a:pt x="1516408" y="0"/>
                </a:lnTo>
                <a:lnTo>
                  <a:pt x="1905946" y="389538"/>
                </a:lnTo>
                <a:lnTo>
                  <a:pt x="1516408" y="779076"/>
                </a:lnTo>
                <a:lnTo>
                  <a:pt x="0" y="779076"/>
                </a:lnTo>
                <a:lnTo>
                  <a:pt x="389538" y="389538"/>
                </a:lnTo>
                <a:lnTo>
                  <a:pt x="0" y="0"/>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5545" tIns="18669" rIns="408207" bIns="18669" numCol="1" spcCol="1270" anchor="ctr" anchorCtr="0">
            <a:noAutofit/>
          </a:bodyPr>
          <a:lstStyle/>
          <a:p>
            <a:pPr lvl="0" algn="ctr" defTabSz="622300">
              <a:lnSpc>
                <a:spcPct val="90000"/>
              </a:lnSpc>
              <a:spcBef>
                <a:spcPct val="0"/>
              </a:spcBef>
              <a:spcAft>
                <a:spcPct val="35000"/>
              </a:spcAft>
            </a:pPr>
            <a:r>
              <a:rPr lang="en-US" sz="1400" b="1" kern="1200" dirty="0"/>
              <a:t>Preparation of Documents </a:t>
            </a:r>
            <a:r>
              <a:rPr lang="en-US" sz="1400" kern="1200" dirty="0"/>
              <a:t>Ongoing</a:t>
            </a:r>
          </a:p>
        </p:txBody>
      </p:sp>
      <p:sp>
        <p:nvSpPr>
          <p:cNvPr id="18" name="Freeform 17"/>
          <p:cNvSpPr/>
          <p:nvPr/>
        </p:nvSpPr>
        <p:spPr>
          <a:xfrm>
            <a:off x="5070462" y="3556722"/>
            <a:ext cx="1697645" cy="779076"/>
          </a:xfrm>
          <a:custGeom>
            <a:avLst/>
            <a:gdLst>
              <a:gd name="connsiteX0" fmla="*/ 0 w 1697645"/>
              <a:gd name="connsiteY0" fmla="*/ 0 h 779076"/>
              <a:gd name="connsiteX1" fmla="*/ 1308107 w 1697645"/>
              <a:gd name="connsiteY1" fmla="*/ 0 h 779076"/>
              <a:gd name="connsiteX2" fmla="*/ 1697645 w 1697645"/>
              <a:gd name="connsiteY2" fmla="*/ 389538 h 779076"/>
              <a:gd name="connsiteX3" fmla="*/ 1308107 w 1697645"/>
              <a:gd name="connsiteY3" fmla="*/ 779076 h 779076"/>
              <a:gd name="connsiteX4" fmla="*/ 0 w 1697645"/>
              <a:gd name="connsiteY4" fmla="*/ 779076 h 779076"/>
              <a:gd name="connsiteX5" fmla="*/ 389538 w 1697645"/>
              <a:gd name="connsiteY5" fmla="*/ 389538 h 779076"/>
              <a:gd name="connsiteX6" fmla="*/ 0 w 1697645"/>
              <a:gd name="connsiteY6" fmla="*/ 0 h 7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645" h="779076">
                <a:moveTo>
                  <a:pt x="0" y="0"/>
                </a:moveTo>
                <a:lnTo>
                  <a:pt x="1308107" y="0"/>
                </a:lnTo>
                <a:lnTo>
                  <a:pt x="1697645" y="389538"/>
                </a:lnTo>
                <a:lnTo>
                  <a:pt x="1308107" y="779076"/>
                </a:lnTo>
                <a:lnTo>
                  <a:pt x="0" y="779076"/>
                </a:lnTo>
                <a:lnTo>
                  <a:pt x="389538" y="389538"/>
                </a:lnTo>
                <a:lnTo>
                  <a:pt x="0" y="0"/>
                </a:lnTo>
                <a:close/>
              </a:path>
            </a:pathLst>
          </a:custGeom>
          <a:solidFill>
            <a:srgbClr val="CC99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5545" tIns="18669" rIns="408207" bIns="18669" numCol="1" spcCol="1270" anchor="ctr" anchorCtr="0">
            <a:noAutofit/>
          </a:bodyPr>
          <a:lstStyle/>
          <a:p>
            <a:pPr lvl="0" algn="ctr" defTabSz="622300">
              <a:lnSpc>
                <a:spcPct val="90000"/>
              </a:lnSpc>
              <a:spcBef>
                <a:spcPct val="0"/>
              </a:spcBef>
              <a:spcAft>
                <a:spcPct val="35000"/>
              </a:spcAft>
            </a:pPr>
            <a:r>
              <a:rPr lang="en-US" sz="1400" b="1" kern="1200" dirty="0"/>
              <a:t>Public Workshop </a:t>
            </a:r>
            <a:r>
              <a:rPr lang="en-US" sz="1400" kern="1200" dirty="0" smtClean="0"/>
              <a:t>May 2019</a:t>
            </a:r>
            <a:endParaRPr lang="en-US" sz="1400" kern="1200" dirty="0"/>
          </a:p>
        </p:txBody>
      </p:sp>
      <p:sp>
        <p:nvSpPr>
          <p:cNvPr id="19" name="Freeform 18"/>
          <p:cNvSpPr/>
          <p:nvPr/>
        </p:nvSpPr>
        <p:spPr>
          <a:xfrm>
            <a:off x="6585595" y="3556722"/>
            <a:ext cx="2325604" cy="779076"/>
          </a:xfrm>
          <a:custGeom>
            <a:avLst/>
            <a:gdLst>
              <a:gd name="connsiteX0" fmla="*/ 0 w 2325604"/>
              <a:gd name="connsiteY0" fmla="*/ 0 h 779076"/>
              <a:gd name="connsiteX1" fmla="*/ 1936066 w 2325604"/>
              <a:gd name="connsiteY1" fmla="*/ 0 h 779076"/>
              <a:gd name="connsiteX2" fmla="*/ 2325604 w 2325604"/>
              <a:gd name="connsiteY2" fmla="*/ 389538 h 779076"/>
              <a:gd name="connsiteX3" fmla="*/ 1936066 w 2325604"/>
              <a:gd name="connsiteY3" fmla="*/ 779076 h 779076"/>
              <a:gd name="connsiteX4" fmla="*/ 0 w 2325604"/>
              <a:gd name="connsiteY4" fmla="*/ 779076 h 779076"/>
              <a:gd name="connsiteX5" fmla="*/ 389538 w 2325604"/>
              <a:gd name="connsiteY5" fmla="*/ 389538 h 779076"/>
              <a:gd name="connsiteX6" fmla="*/ 0 w 2325604"/>
              <a:gd name="connsiteY6" fmla="*/ 0 h 7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5604" h="779076">
                <a:moveTo>
                  <a:pt x="0" y="0"/>
                </a:moveTo>
                <a:lnTo>
                  <a:pt x="1936066" y="0"/>
                </a:lnTo>
                <a:lnTo>
                  <a:pt x="2325604" y="389538"/>
                </a:lnTo>
                <a:lnTo>
                  <a:pt x="1936066" y="779076"/>
                </a:lnTo>
                <a:lnTo>
                  <a:pt x="0" y="779076"/>
                </a:lnTo>
                <a:lnTo>
                  <a:pt x="389538" y="389538"/>
                </a:lnTo>
                <a:lnTo>
                  <a:pt x="0" y="0"/>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5545" tIns="18669" rIns="408207" bIns="18669" numCol="1" spcCol="1270" anchor="ctr" anchorCtr="0">
            <a:noAutofit/>
          </a:bodyPr>
          <a:lstStyle/>
          <a:p>
            <a:pPr lvl="0" algn="ctr" defTabSz="622300">
              <a:lnSpc>
                <a:spcPct val="90000"/>
              </a:lnSpc>
              <a:spcBef>
                <a:spcPct val="0"/>
              </a:spcBef>
              <a:spcAft>
                <a:spcPct val="35000"/>
              </a:spcAft>
            </a:pPr>
            <a:r>
              <a:rPr lang="en-US" sz="1400" b="1" kern="1200" dirty="0" err="1"/>
              <a:t>SEIS</a:t>
            </a:r>
            <a:r>
              <a:rPr lang="en-US" sz="1400" b="1" kern="1200" dirty="0"/>
              <a:t> </a:t>
            </a:r>
            <a:r>
              <a:rPr lang="en-US" sz="1400" b="1" kern="1200" dirty="0" smtClean="0"/>
              <a:t>Public Hearing </a:t>
            </a:r>
            <a:br>
              <a:rPr lang="en-US" sz="1400" b="1" kern="1200" dirty="0" smtClean="0"/>
            </a:br>
            <a:r>
              <a:rPr lang="en-US" sz="1400" b="0" kern="1200" dirty="0" smtClean="0"/>
              <a:t>Early</a:t>
            </a:r>
            <a:r>
              <a:rPr lang="en-US" sz="1400" b="1" kern="1200" dirty="0" smtClean="0"/>
              <a:t> </a:t>
            </a:r>
            <a:r>
              <a:rPr lang="en-US" sz="1400" kern="1200" dirty="0" smtClean="0"/>
              <a:t>2020</a:t>
            </a:r>
            <a:endParaRPr lang="en-US" sz="1400" kern="1200" dirty="0"/>
          </a:p>
        </p:txBody>
      </p:sp>
      <p:pic>
        <p:nvPicPr>
          <p:cNvPr id="7" name="Graphic 6" descr="Marker">
            <a:extLst>
              <a:ext uri="{FF2B5EF4-FFF2-40B4-BE49-F238E27FC236}">
                <a16:creationId xmlns:a16="http://schemas.microsoft.com/office/drawing/2014/main" xmlns="" id="{6F5F5E03-1488-EC45-A112-8F35C13F796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460216" y="2939475"/>
            <a:ext cx="737302" cy="625466"/>
          </a:xfrm>
          <a:prstGeom prst="rect">
            <a:avLst/>
          </a:prstGeom>
        </p:spPr>
      </p:pic>
      <p:sp>
        <p:nvSpPr>
          <p:cNvPr id="8" name="TextBox 7">
            <a:extLst>
              <a:ext uri="{FF2B5EF4-FFF2-40B4-BE49-F238E27FC236}">
                <a16:creationId xmlns:a16="http://schemas.microsoft.com/office/drawing/2014/main" xmlns="" id="{F0237D4D-D748-BC42-B5D0-CB9700FC0329}"/>
              </a:ext>
            </a:extLst>
          </p:cNvPr>
          <p:cNvSpPr txBox="1"/>
          <p:nvPr/>
        </p:nvSpPr>
        <p:spPr>
          <a:xfrm>
            <a:off x="5126134" y="2684314"/>
            <a:ext cx="1420146" cy="307777"/>
          </a:xfrm>
          <a:prstGeom prst="rect">
            <a:avLst/>
          </a:prstGeom>
          <a:noFill/>
        </p:spPr>
        <p:txBody>
          <a:bodyPr wrap="square" rtlCol="0">
            <a:spAutoFit/>
          </a:bodyPr>
          <a:lstStyle/>
          <a:p>
            <a:pPr algn="ctr"/>
            <a:r>
              <a:rPr lang="en-US" sz="1400" b="1" dirty="0"/>
              <a:t>We are here</a:t>
            </a:r>
          </a:p>
        </p:txBody>
      </p:sp>
      <p:sp>
        <p:nvSpPr>
          <p:cNvPr id="3" name="Rectangle 2">
            <a:extLst>
              <a:ext uri="{FF2B5EF4-FFF2-40B4-BE49-F238E27FC236}">
                <a16:creationId xmlns:a16="http://schemas.microsoft.com/office/drawing/2014/main" xmlns="" id="{D9D68265-DF50-904D-BECE-01232949AE6B}"/>
              </a:ext>
            </a:extLst>
          </p:cNvPr>
          <p:cNvSpPr/>
          <p:nvPr/>
        </p:nvSpPr>
        <p:spPr>
          <a:xfrm>
            <a:off x="4381500" y="1642419"/>
            <a:ext cx="3886200" cy="900246"/>
          </a:xfrm>
          <a:prstGeom prst="rect">
            <a:avLst/>
          </a:prstGeom>
          <a:ln w="28575">
            <a:noFill/>
          </a:ln>
        </p:spPr>
        <p:txBody>
          <a:bodyPr wrap="square">
            <a:spAutoFit/>
          </a:bodyPr>
          <a:lstStyle/>
          <a:p>
            <a:pPr algn="ctr">
              <a:lnSpc>
                <a:spcPts val="2100"/>
              </a:lnSpc>
            </a:pPr>
            <a:r>
              <a:rPr lang="en-US" b="1" dirty="0"/>
              <a:t>ALL </a:t>
            </a:r>
            <a:r>
              <a:rPr lang="en-US" b="1" dirty="0" smtClean="0"/>
              <a:t>documents remain in DRAFT form </a:t>
            </a:r>
            <a:br>
              <a:rPr lang="en-US" b="1" dirty="0" smtClean="0"/>
            </a:br>
            <a:r>
              <a:rPr lang="en-US" b="1" dirty="0" smtClean="0"/>
              <a:t>and are open </a:t>
            </a:r>
            <a:r>
              <a:rPr lang="en-US" b="1" dirty="0"/>
              <a:t>for public comment until after the </a:t>
            </a:r>
            <a:r>
              <a:rPr lang="en-US" b="1" dirty="0" smtClean="0"/>
              <a:t>Public </a:t>
            </a:r>
            <a:r>
              <a:rPr lang="en-US" b="1" dirty="0"/>
              <a:t>Hearing in </a:t>
            </a:r>
            <a:r>
              <a:rPr lang="en-US" b="1" dirty="0" smtClean="0"/>
              <a:t>early 2020.</a:t>
            </a:r>
            <a:endParaRPr lang="en-US" b="1" dirty="0"/>
          </a:p>
        </p:txBody>
      </p:sp>
      <p:sp>
        <p:nvSpPr>
          <p:cNvPr id="9" name="Title 8">
            <a:extLst>
              <a:ext uri="{FF2B5EF4-FFF2-40B4-BE49-F238E27FC236}">
                <a16:creationId xmlns:a16="http://schemas.microsoft.com/office/drawing/2014/main" xmlns="" id="{0A580B42-D3DB-924B-994A-8542A92E5304}"/>
              </a:ext>
            </a:extLst>
          </p:cNvPr>
          <p:cNvSpPr txBox="1">
            <a:spLocks noGrp="1"/>
          </p:cNvSpPr>
          <p:nvPr>
            <p:ph type="title"/>
          </p:nvPr>
        </p:nvSpPr>
        <p:spPr>
          <a:xfrm>
            <a:off x="0" y="731569"/>
            <a:ext cx="9143999" cy="836126"/>
          </a:xfrm>
          <a:prstGeom prst="rect">
            <a:avLst/>
          </a:prstGeom>
          <a:noFill/>
        </p:spPr>
        <p:txBody>
          <a:bodyPr wrap="square" rtlCol="0">
            <a:spAutoFit/>
          </a:bodyPr>
          <a:lstStyle/>
          <a:p>
            <a:pPr>
              <a:lnSpc>
                <a:spcPts val="2800"/>
              </a:lnSpc>
            </a:pPr>
            <a:r>
              <a:rPr lang="en-US" sz="2500" b="1" dirty="0"/>
              <a:t>Tampa Interstate Study (TIS</a:t>
            </a:r>
            <a:r>
              <a:rPr lang="en-US" sz="2500" b="1" dirty="0" smtClean="0"/>
              <a:t>) </a:t>
            </a:r>
            <a:br>
              <a:rPr lang="en-US" sz="2500" b="1" dirty="0" smtClean="0"/>
            </a:br>
            <a:r>
              <a:rPr lang="en-US" sz="2500" b="1" dirty="0" smtClean="0"/>
              <a:t>Supplemental </a:t>
            </a:r>
            <a:r>
              <a:rPr lang="en-US" sz="2500" b="1" dirty="0"/>
              <a:t>Environmental Impact Statement (</a:t>
            </a:r>
            <a:r>
              <a:rPr lang="en-US" sz="2500" b="1" dirty="0" err="1"/>
              <a:t>SEIS</a:t>
            </a:r>
            <a:r>
              <a:rPr lang="en-US" sz="2500" b="1" dirty="0" smtClean="0"/>
              <a:t>) </a:t>
            </a:r>
            <a:endParaRPr lang="en-US" sz="2500" b="1" dirty="0"/>
          </a:p>
        </p:txBody>
      </p:sp>
      <p:sp>
        <p:nvSpPr>
          <p:cNvPr id="13"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8</a:t>
            </a:fld>
            <a:endParaRPr lang="en-US" sz="1000" dirty="0"/>
          </a:p>
        </p:txBody>
      </p:sp>
      <p:sp>
        <p:nvSpPr>
          <p:cNvPr id="11" name="TextBox 10">
            <a:extLst>
              <a:ext uri="{FF2B5EF4-FFF2-40B4-BE49-F238E27FC236}">
                <a16:creationId xmlns:a16="http://schemas.microsoft.com/office/drawing/2014/main" xmlns="" id="{D531B8F9-C476-4600-89F4-1C884DD3B5A3}"/>
              </a:ext>
            </a:extLst>
          </p:cNvPr>
          <p:cNvSpPr txBox="1"/>
          <p:nvPr/>
        </p:nvSpPr>
        <p:spPr>
          <a:xfrm>
            <a:off x="4457699" y="93546"/>
            <a:ext cx="4176443" cy="430887"/>
          </a:xfrm>
          <a:prstGeom prst="rect">
            <a:avLst/>
          </a:prstGeom>
          <a:noFill/>
        </p:spPr>
        <p:txBody>
          <a:bodyPr wrap="square" rtlCol="0" anchor="t">
            <a:spAutoFit/>
          </a:bodyPr>
          <a:lstStyle/>
          <a:p>
            <a:pPr algn="r"/>
            <a:r>
              <a:rPr lang="en-US" sz="2200" b="1" dirty="0" smtClean="0">
                <a:solidFill>
                  <a:srgbClr val="FFFFFF"/>
                </a:solidFill>
                <a:latin typeface="Franklin Gothic Medium"/>
              </a:rPr>
              <a:t>Where are we in the process?</a:t>
            </a:r>
            <a:endParaRPr lang="en-US" sz="2200" b="1" dirty="0">
              <a:solidFill>
                <a:srgbClr val="FFFFFF"/>
              </a:solidFill>
              <a:latin typeface="Franklin Gothic Medium"/>
            </a:endParaRPr>
          </a:p>
        </p:txBody>
      </p:sp>
      <p:sp>
        <p:nvSpPr>
          <p:cNvPr id="2" name="Rectangle 1"/>
          <p:cNvSpPr/>
          <p:nvPr/>
        </p:nvSpPr>
        <p:spPr>
          <a:xfrm>
            <a:off x="4267200" y="1615320"/>
            <a:ext cx="4127500" cy="93369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2</a:t>
            </a:r>
            <a:endParaRPr lang="en-US" sz="3600" b="1" dirty="0">
              <a:effectLst>
                <a:outerShdw blurRad="38100" dist="38100" dir="2700000" algn="tl">
                  <a:srgbClr val="000000">
                    <a:alpha val="43137"/>
                  </a:srgbClr>
                </a:outerShdw>
              </a:effectLst>
              <a:latin typeface="Agency FB" panose="020B0503020202020204" pitchFamily="34" charset="0"/>
            </a:endParaRPr>
          </a:p>
        </p:txBody>
      </p:sp>
      <p:pic>
        <p:nvPicPr>
          <p:cNvPr id="1026" name="Picture 2" descr="\\VSWES-FS\DATA\USERS\5guerrs\Desktop\Study Area.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3311" t="7165" r="3822" b="5040"/>
          <a:stretch/>
        </p:blipFill>
        <p:spPr bwMode="auto">
          <a:xfrm>
            <a:off x="680455" y="1651944"/>
            <a:ext cx="3171825" cy="17324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699981"/>
      </p:ext>
    </p:extLst>
  </p:cSld>
  <p:clrMapOvr>
    <a:masterClrMapping/>
  </p:clrMapOvr>
  <mc:AlternateContent xmlns:mc="http://schemas.openxmlformats.org/markup-compatibility/2006" xmlns:p14="http://schemas.microsoft.com/office/powerpoint/2010/main">
    <mc:Choice Requires="p14">
      <p:transition spd="slow" p14:dur="1250" advClick="0" advTm="36500">
        <p:fade/>
        <p:sndAc>
          <p:stSnd>
            <p:snd r:embed="rId3" name="v2_Slide_7.wav"/>
          </p:stSnd>
        </p:sndAc>
      </p:transition>
    </mc:Choice>
    <mc:Fallback xmlns="">
      <p:transition spd="slow" advClick="0" advTm="36500">
        <p:fade/>
        <p:sndAc>
          <p:stSnd>
            <p:snd r:embed="rId13" name="v2_Slide_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3750"/>
                                  </p:stCondLst>
                                  <p:childTnLst>
                                    <p:animEffect transition="out" filter="fade">
                                      <p:cBhvr>
                                        <p:cTn id="6" dur="2500" tmFilter="0, 0; .2, .5; .8, .5; 1, 0"/>
                                        <p:tgtEl>
                                          <p:spTgt spid="16"/>
                                        </p:tgtEl>
                                      </p:cBhvr>
                                    </p:animEffect>
                                    <p:animScale>
                                      <p:cBhvr>
                                        <p:cTn id="7" dur="1250" autoRev="1" fill="hold"/>
                                        <p:tgtEl>
                                          <p:spTgt spid="16"/>
                                        </p:tgtEl>
                                      </p:cBhvr>
                                      <p:by x="105000" y="105000"/>
                                    </p:animScale>
                                  </p:childTnLst>
                                </p:cTn>
                              </p:par>
                            </p:childTnLst>
                          </p:cTn>
                        </p:par>
                        <p:par>
                          <p:cTn id="8" fill="hold">
                            <p:stCondLst>
                              <p:cond delay="6250"/>
                            </p:stCondLst>
                            <p:childTnLst>
                              <p:par>
                                <p:cTn id="9" presetID="26" presetClass="emph" presetSubtype="0" fill="hold" grpId="0" nodeType="afterEffect">
                                  <p:stCondLst>
                                    <p:cond delay="6000"/>
                                  </p:stCondLst>
                                  <p:childTnLst>
                                    <p:animEffect transition="out" filter="fade">
                                      <p:cBhvr>
                                        <p:cTn id="10" dur="2500" tmFilter="0, 0; .2, .5; .8, .5; 1, 0"/>
                                        <p:tgtEl>
                                          <p:spTgt spid="17"/>
                                        </p:tgtEl>
                                      </p:cBhvr>
                                    </p:animEffect>
                                    <p:animScale>
                                      <p:cBhvr>
                                        <p:cTn id="11" dur="1250" autoRev="1" fill="hold"/>
                                        <p:tgtEl>
                                          <p:spTgt spid="17"/>
                                        </p:tgtEl>
                                      </p:cBhvr>
                                      <p:by x="105000" y="105000"/>
                                    </p:animScale>
                                  </p:childTnLst>
                                </p:cTn>
                              </p:par>
                              <p:par>
                                <p:cTn id="12" presetID="26" presetClass="emph" presetSubtype="0" fill="hold" grpId="0" nodeType="withEffect">
                                  <p:stCondLst>
                                    <p:cond delay="9250"/>
                                  </p:stCondLst>
                                  <p:childTnLst>
                                    <p:animEffect transition="out" filter="fade">
                                      <p:cBhvr>
                                        <p:cTn id="13" dur="2500" tmFilter="0, 0; .2, .5; .8, .5; 1, 0"/>
                                        <p:tgtEl>
                                          <p:spTgt spid="18"/>
                                        </p:tgtEl>
                                      </p:cBhvr>
                                    </p:animEffect>
                                    <p:animScale>
                                      <p:cBhvr>
                                        <p:cTn id="14" dur="1250" autoRev="1" fill="hold"/>
                                        <p:tgtEl>
                                          <p:spTgt spid="18"/>
                                        </p:tgtEl>
                                      </p:cBhvr>
                                      <p:by x="105000" y="105000"/>
                                    </p:animScale>
                                  </p:childTnLst>
                                </p:cTn>
                              </p:par>
                            </p:childTnLst>
                          </p:cTn>
                        </p:par>
                        <p:par>
                          <p:cTn id="15" fill="hold">
                            <p:stCondLst>
                              <p:cond delay="18000"/>
                            </p:stCondLst>
                            <p:childTnLst>
                              <p:par>
                                <p:cTn id="16" presetID="26" presetClass="emph" presetSubtype="0" fill="hold" grpId="0" nodeType="afterEffect">
                                  <p:stCondLst>
                                    <p:cond delay="9750"/>
                                  </p:stCondLst>
                                  <p:childTnLst>
                                    <p:animEffect transition="out" filter="fade">
                                      <p:cBhvr>
                                        <p:cTn id="17" dur="2000" tmFilter="0, 0; .2, .5; .8, .5; 1, 0"/>
                                        <p:tgtEl>
                                          <p:spTgt spid="19"/>
                                        </p:tgtEl>
                                      </p:cBhvr>
                                    </p:animEffect>
                                    <p:animScale>
                                      <p:cBhvr>
                                        <p:cTn id="18" dur="10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noGrp="1"/>
          </p:cNvSpPr>
          <p:nvPr>
            <p:ph type="title"/>
          </p:nvPr>
        </p:nvSpPr>
        <p:spPr>
          <a:xfrm>
            <a:off x="-1" y="737136"/>
            <a:ext cx="9186353" cy="523220"/>
          </a:xfrm>
          <a:prstGeom prst="rect">
            <a:avLst/>
          </a:prstGeom>
          <a:noFill/>
        </p:spPr>
        <p:txBody>
          <a:bodyPr wrap="square" rtlCol="0">
            <a:spAutoFit/>
          </a:bodyPr>
          <a:lstStyle/>
          <a:p>
            <a:pPr algn="ctr"/>
            <a:r>
              <a:rPr lang="en-US" sz="2800" b="1" dirty="0">
                <a:latin typeface="+mj-lt"/>
              </a:rPr>
              <a:t>Tampa Interstate Study SEIS</a:t>
            </a:r>
          </a:p>
        </p:txBody>
      </p:sp>
      <p:sp>
        <p:nvSpPr>
          <p:cNvPr id="10" name="TextBox 9">
            <a:extLst>
              <a:ext uri="{FF2B5EF4-FFF2-40B4-BE49-F238E27FC236}">
                <a16:creationId xmlns:a16="http://schemas.microsoft.com/office/drawing/2014/main" xmlns="" id="{8B4DAA6D-C9D8-DC41-9620-01F0C580D893}"/>
              </a:ext>
            </a:extLst>
          </p:cNvPr>
          <p:cNvSpPr txBox="1"/>
          <p:nvPr/>
        </p:nvSpPr>
        <p:spPr>
          <a:xfrm>
            <a:off x="0" y="1147134"/>
            <a:ext cx="9186353" cy="502702"/>
          </a:xfrm>
          <a:prstGeom prst="rect">
            <a:avLst/>
          </a:prstGeom>
          <a:noFill/>
        </p:spPr>
        <p:txBody>
          <a:bodyPr wrap="square" rtlCol="0">
            <a:spAutoFit/>
          </a:bodyPr>
          <a:lstStyle/>
          <a:p>
            <a:pPr algn="ctr">
              <a:lnSpc>
                <a:spcPts val="1600"/>
              </a:lnSpc>
            </a:pPr>
            <a:r>
              <a:rPr lang="en-US" sz="1300" dirty="0">
                <a:latin typeface="+mj-lt"/>
              </a:rPr>
              <a:t>A project’s environmental impacts, engineering considerations, and public comments </a:t>
            </a:r>
            <a:r>
              <a:rPr lang="en-US" sz="1300" dirty="0" smtClean="0">
                <a:latin typeface="+mj-lt"/>
              </a:rPr>
              <a:t>aid in the decision-making </a:t>
            </a:r>
            <a:r>
              <a:rPr lang="en-US" sz="1300" dirty="0">
                <a:latin typeface="+mj-lt"/>
              </a:rPr>
              <a:t>process. </a:t>
            </a:r>
            <a:r>
              <a:rPr lang="en-US" sz="1300" dirty="0" smtClean="0">
                <a:latin typeface="+mj-lt"/>
              </a:rPr>
              <a:t/>
            </a:r>
            <a:br>
              <a:rPr lang="en-US" sz="1300" dirty="0" smtClean="0">
                <a:latin typeface="+mj-lt"/>
              </a:rPr>
            </a:br>
            <a:r>
              <a:rPr lang="en-US" sz="1300" dirty="0" smtClean="0">
                <a:latin typeface="+mj-lt"/>
              </a:rPr>
              <a:t>This </a:t>
            </a:r>
            <a:r>
              <a:rPr lang="en-US" sz="1300" dirty="0">
                <a:latin typeface="+mj-lt"/>
              </a:rPr>
              <a:t>graphic lists the various documents that </a:t>
            </a:r>
            <a:r>
              <a:rPr lang="en-US" sz="1300" dirty="0" err="1">
                <a:latin typeface="+mj-lt"/>
              </a:rPr>
              <a:t>FDOT</a:t>
            </a:r>
            <a:r>
              <a:rPr lang="en-US" sz="1300" dirty="0">
                <a:latin typeface="+mj-lt"/>
              </a:rPr>
              <a:t> </a:t>
            </a:r>
            <a:r>
              <a:rPr lang="en-US" sz="1300" dirty="0" smtClean="0">
                <a:latin typeface="+mj-lt"/>
              </a:rPr>
              <a:t>is preparing </a:t>
            </a:r>
            <a:r>
              <a:rPr lang="en-US" sz="1300" dirty="0">
                <a:latin typeface="+mj-lt"/>
              </a:rPr>
              <a:t>as a part of this process. </a:t>
            </a:r>
            <a:endParaRPr lang="en-US" sz="1300" dirty="0"/>
          </a:p>
        </p:txBody>
      </p:sp>
      <p:sp>
        <p:nvSpPr>
          <p:cNvPr id="12" name="Slide Number Placeholder 2"/>
          <p:cNvSpPr>
            <a:spLocks noGrp="1"/>
          </p:cNvSpPr>
          <p:nvPr>
            <p:ph type="sldNum" sz="quarter" idx="12"/>
          </p:nvPr>
        </p:nvSpPr>
        <p:spPr>
          <a:xfrm>
            <a:off x="8576753" y="4784197"/>
            <a:ext cx="609600" cy="273844"/>
          </a:xfrm>
        </p:spPr>
        <p:txBody>
          <a:bodyPr/>
          <a:lstStyle/>
          <a:p>
            <a:fld id="{66F16C43-0FBF-BC46-B405-6E7A99D8655B}" type="slidenum">
              <a:rPr lang="en-US" sz="1000" smtClean="0"/>
              <a:t>9</a:t>
            </a:fld>
            <a:endParaRPr lang="en-US" sz="1000" dirty="0"/>
          </a:p>
        </p:txBody>
      </p:sp>
      <p:sp>
        <p:nvSpPr>
          <p:cNvPr id="11" name="TextBox 10">
            <a:extLst>
              <a:ext uri="{FF2B5EF4-FFF2-40B4-BE49-F238E27FC236}">
                <a16:creationId xmlns:a16="http://schemas.microsoft.com/office/drawing/2014/main" xmlns="" id="{D531B8F9-C476-4600-89F4-1C884DD3B5A3}"/>
              </a:ext>
            </a:extLst>
          </p:cNvPr>
          <p:cNvSpPr txBox="1"/>
          <p:nvPr/>
        </p:nvSpPr>
        <p:spPr>
          <a:xfrm>
            <a:off x="4315085" y="53811"/>
            <a:ext cx="4716884" cy="430887"/>
          </a:xfrm>
          <a:prstGeom prst="rect">
            <a:avLst/>
          </a:prstGeom>
          <a:noFill/>
        </p:spPr>
        <p:txBody>
          <a:bodyPr wrap="square" rtlCol="0" anchor="t">
            <a:spAutoFit/>
          </a:bodyPr>
          <a:lstStyle/>
          <a:p>
            <a:pPr algn="ctr"/>
            <a:r>
              <a:rPr lang="en-US" sz="2200" b="1" dirty="0" smtClean="0">
                <a:solidFill>
                  <a:srgbClr val="FFFFFF"/>
                </a:solidFill>
                <a:latin typeface="Franklin Gothic Medium"/>
              </a:rPr>
              <a:t>What Are We Evaluating in the </a:t>
            </a:r>
            <a:r>
              <a:rPr lang="en-US" sz="2200" b="1" dirty="0" err="1" smtClean="0">
                <a:solidFill>
                  <a:srgbClr val="FFFFFF"/>
                </a:solidFill>
                <a:latin typeface="Franklin Gothic Medium"/>
              </a:rPr>
              <a:t>SEIS</a:t>
            </a:r>
            <a:r>
              <a:rPr lang="en-US" sz="2200" b="1" dirty="0" smtClean="0">
                <a:solidFill>
                  <a:srgbClr val="FFFFFF"/>
                </a:solidFill>
                <a:latin typeface="Franklin Gothic Medium"/>
              </a:rPr>
              <a:t>?</a:t>
            </a:r>
            <a:endParaRPr lang="en-US" sz="2200" b="1" dirty="0">
              <a:solidFill>
                <a:srgbClr val="FFFFFF"/>
              </a:solidFill>
              <a:latin typeface="Franklin Gothic Medium"/>
            </a:endParaRPr>
          </a:p>
        </p:txBody>
      </p:sp>
      <p:grpSp>
        <p:nvGrpSpPr>
          <p:cNvPr id="2" name="Group 1"/>
          <p:cNvGrpSpPr/>
          <p:nvPr/>
        </p:nvGrpSpPr>
        <p:grpSpPr>
          <a:xfrm>
            <a:off x="186370" y="1721425"/>
            <a:ext cx="2028026" cy="2273633"/>
            <a:chOff x="186370" y="1686957"/>
            <a:chExt cx="2028026" cy="2273633"/>
          </a:xfrm>
        </p:grpSpPr>
        <p:sp>
          <p:nvSpPr>
            <p:cNvPr id="5" name="TextBox 4">
              <a:extLst>
                <a:ext uri="{FF2B5EF4-FFF2-40B4-BE49-F238E27FC236}">
                  <a16:creationId xmlns:a16="http://schemas.microsoft.com/office/drawing/2014/main" xmlns="" id="{E4D27810-A797-FA42-903E-E21F04C784B8}"/>
                </a:ext>
              </a:extLst>
            </p:cNvPr>
            <p:cNvSpPr txBox="1">
              <a:spLocks noChangeAspect="1"/>
            </p:cNvSpPr>
            <p:nvPr/>
          </p:nvSpPr>
          <p:spPr>
            <a:xfrm>
              <a:off x="186370" y="2303390"/>
              <a:ext cx="2028026" cy="1657200"/>
            </a:xfrm>
            <a:prstGeom prst="rect">
              <a:avLst/>
            </a:prstGeom>
            <a:noFill/>
            <a:ln w="38100">
              <a:solidFill>
                <a:schemeClr val="accent1"/>
              </a:solidFill>
            </a:ln>
          </p:spPr>
          <p:txBody>
            <a:bodyPr wrap="square" rtlCol="0">
              <a:noAutofit/>
            </a:bodyPr>
            <a:lstStyle/>
            <a:p>
              <a:pPr algn="ctr">
                <a:lnSpc>
                  <a:spcPts val="1100"/>
                </a:lnSpc>
              </a:pPr>
              <a:r>
                <a:rPr lang="en-US" sz="1100" dirty="0" smtClean="0"/>
                <a:t/>
              </a:r>
              <a:br>
                <a:rPr lang="en-US" sz="1100" dirty="0" smtClean="0"/>
              </a:br>
              <a:r>
                <a:rPr lang="en-US" sz="1100" dirty="0" smtClean="0"/>
                <a:t>SCE </a:t>
              </a:r>
              <a:r>
                <a:rPr lang="en-US" sz="1100" dirty="0"/>
                <a:t>Tech Memo (includes Environmental Justice and Economic Considerations)</a:t>
              </a:r>
            </a:p>
            <a:p>
              <a:pPr algn="ctr">
                <a:lnSpc>
                  <a:spcPts val="900"/>
                </a:lnSpc>
              </a:pPr>
              <a:endParaRPr lang="en-US" sz="1100" dirty="0" smtClean="0"/>
            </a:p>
            <a:p>
              <a:pPr algn="ctr"/>
              <a:r>
                <a:rPr lang="en-US" sz="1100" dirty="0" smtClean="0"/>
                <a:t>Cultural Resources Assessment Survey/Section 106 Case Study</a:t>
              </a:r>
              <a:endParaRPr lang="en-US" sz="1100" dirty="0"/>
            </a:p>
            <a:p>
              <a:pPr algn="ctr">
                <a:lnSpc>
                  <a:spcPts val="900"/>
                </a:lnSpc>
              </a:pPr>
              <a:endParaRPr lang="en-US" sz="1100" dirty="0" smtClean="0"/>
            </a:p>
            <a:p>
              <a:pPr algn="ctr"/>
              <a:r>
                <a:rPr lang="en-US" sz="1100" dirty="0" smtClean="0"/>
                <a:t>Conceptual </a:t>
              </a:r>
              <a:r>
                <a:rPr lang="en-US" sz="1100" dirty="0"/>
                <a:t>Relocation Plan</a:t>
              </a:r>
            </a:p>
          </p:txBody>
        </p:sp>
        <p:sp>
          <p:nvSpPr>
            <p:cNvPr id="14" name="TextBox 13">
              <a:extLst>
                <a:ext uri="{FF2B5EF4-FFF2-40B4-BE49-F238E27FC236}">
                  <a16:creationId xmlns:a16="http://schemas.microsoft.com/office/drawing/2014/main" xmlns="" id="{E4D27810-A797-FA42-903E-E21F04C784B8}"/>
                </a:ext>
              </a:extLst>
            </p:cNvPr>
            <p:cNvSpPr txBox="1">
              <a:spLocks noChangeAspect="1"/>
            </p:cNvSpPr>
            <p:nvPr/>
          </p:nvSpPr>
          <p:spPr>
            <a:xfrm>
              <a:off x="186370" y="1686957"/>
              <a:ext cx="2028026" cy="510144"/>
            </a:xfrm>
            <a:prstGeom prst="rect">
              <a:avLst/>
            </a:prstGeom>
            <a:noFill/>
            <a:ln w="38100">
              <a:noFill/>
            </a:ln>
          </p:spPr>
          <p:txBody>
            <a:bodyPr wrap="square" rtlCol="0">
              <a:noAutofit/>
            </a:bodyPr>
            <a:lstStyle/>
            <a:p>
              <a:pPr lvl="0" algn="ctr">
                <a:lnSpc>
                  <a:spcPts val="2000"/>
                </a:lnSpc>
                <a:spcAft>
                  <a:spcPts val="1000"/>
                </a:spcAft>
              </a:pPr>
              <a:r>
                <a:rPr lang="en-US" b="1" dirty="0">
                  <a:solidFill>
                    <a:schemeClr val="accent1"/>
                  </a:solidFill>
                  <a:latin typeface="+mj-lt"/>
                </a:rPr>
                <a:t>Sociocultural </a:t>
              </a:r>
              <a:br>
                <a:rPr lang="en-US" b="1" dirty="0">
                  <a:solidFill>
                    <a:schemeClr val="accent1"/>
                  </a:solidFill>
                  <a:latin typeface="+mj-lt"/>
                </a:rPr>
              </a:br>
              <a:r>
                <a:rPr lang="en-US" b="1" dirty="0" smtClean="0">
                  <a:solidFill>
                    <a:schemeClr val="accent1"/>
                  </a:solidFill>
                  <a:latin typeface="+mj-lt"/>
                </a:rPr>
                <a:t>Effects</a:t>
              </a:r>
              <a:endParaRPr lang="en-US" b="1" dirty="0">
                <a:solidFill>
                  <a:schemeClr val="accent1"/>
                </a:solidFill>
                <a:latin typeface="+mj-lt"/>
              </a:endParaRPr>
            </a:p>
          </p:txBody>
        </p:sp>
      </p:grpSp>
      <p:grpSp>
        <p:nvGrpSpPr>
          <p:cNvPr id="3" name="Group 2"/>
          <p:cNvGrpSpPr/>
          <p:nvPr/>
        </p:nvGrpSpPr>
        <p:grpSpPr>
          <a:xfrm>
            <a:off x="2433143" y="1721425"/>
            <a:ext cx="2028950" cy="2273633"/>
            <a:chOff x="2433143" y="1686957"/>
            <a:chExt cx="2028950" cy="2273633"/>
          </a:xfrm>
        </p:grpSpPr>
        <p:sp>
          <p:nvSpPr>
            <p:cNvPr id="6" name="TextBox 5">
              <a:extLst>
                <a:ext uri="{FF2B5EF4-FFF2-40B4-BE49-F238E27FC236}">
                  <a16:creationId xmlns:a16="http://schemas.microsoft.com/office/drawing/2014/main" xmlns="" id="{3B5F2FC4-E2D1-724A-B56E-EAE86AA04FC4}"/>
                </a:ext>
              </a:extLst>
            </p:cNvPr>
            <p:cNvSpPr txBox="1">
              <a:spLocks noChangeAspect="1"/>
            </p:cNvSpPr>
            <p:nvPr/>
          </p:nvSpPr>
          <p:spPr>
            <a:xfrm>
              <a:off x="2433143" y="2303389"/>
              <a:ext cx="2028950" cy="1657201"/>
            </a:xfrm>
            <a:prstGeom prst="rect">
              <a:avLst/>
            </a:prstGeom>
            <a:noFill/>
            <a:ln w="38100">
              <a:solidFill>
                <a:schemeClr val="accent3">
                  <a:lumMod val="75000"/>
                </a:schemeClr>
              </a:solidFill>
            </a:ln>
          </p:spPr>
          <p:txBody>
            <a:bodyPr wrap="square" rtlCol="0">
              <a:noAutofit/>
            </a:bodyPr>
            <a:lstStyle/>
            <a:p>
              <a:pPr algn="ctr">
                <a:lnSpc>
                  <a:spcPts val="1700"/>
                </a:lnSpc>
              </a:pPr>
              <a:r>
                <a:rPr lang="en-US" sz="1100" dirty="0" smtClean="0"/>
                <a:t/>
              </a:r>
              <a:br>
                <a:rPr lang="en-US" sz="1100" dirty="0" smtClean="0"/>
              </a:br>
              <a:r>
                <a:rPr lang="en-US" sz="1100" dirty="0" smtClean="0"/>
                <a:t>Air </a:t>
              </a:r>
              <a:r>
                <a:rPr lang="en-US" sz="1100" dirty="0"/>
                <a:t>Quality Tech Memo</a:t>
              </a:r>
            </a:p>
            <a:p>
              <a:pPr algn="ctr">
                <a:lnSpc>
                  <a:spcPts val="900"/>
                </a:lnSpc>
              </a:pPr>
              <a:endParaRPr lang="en-US" sz="1100" dirty="0" smtClean="0"/>
            </a:p>
            <a:p>
              <a:pPr algn="ctr"/>
              <a:r>
                <a:rPr lang="en-US" sz="1100" dirty="0" smtClean="0"/>
                <a:t>Natural </a:t>
              </a:r>
              <a:r>
                <a:rPr lang="en-US" sz="1100" dirty="0"/>
                <a:t>Resources Evaluation</a:t>
              </a:r>
            </a:p>
            <a:p>
              <a:pPr algn="ctr">
                <a:lnSpc>
                  <a:spcPts val="900"/>
                </a:lnSpc>
              </a:pPr>
              <a:endParaRPr lang="en-US" sz="1100" dirty="0" smtClean="0"/>
            </a:p>
            <a:p>
              <a:pPr algn="ctr"/>
              <a:r>
                <a:rPr lang="en-US" sz="1100" dirty="0" smtClean="0"/>
                <a:t>Noise </a:t>
              </a:r>
              <a:r>
                <a:rPr lang="en-US" sz="1100" dirty="0"/>
                <a:t>Tech Memo</a:t>
              </a:r>
            </a:p>
            <a:p>
              <a:pPr algn="ctr">
                <a:lnSpc>
                  <a:spcPts val="900"/>
                </a:lnSpc>
              </a:pPr>
              <a:endParaRPr lang="en-US" sz="1100" dirty="0" smtClean="0"/>
            </a:p>
            <a:p>
              <a:pPr algn="ctr"/>
              <a:r>
                <a:rPr lang="en-US" sz="1100" dirty="0" smtClean="0"/>
                <a:t>Contamination </a:t>
              </a:r>
              <a:r>
                <a:rPr lang="en-US" sz="1100" dirty="0"/>
                <a:t>Screening </a:t>
              </a:r>
            </a:p>
          </p:txBody>
        </p:sp>
        <p:sp>
          <p:nvSpPr>
            <p:cNvPr id="15" name="TextBox 14">
              <a:extLst>
                <a:ext uri="{FF2B5EF4-FFF2-40B4-BE49-F238E27FC236}">
                  <a16:creationId xmlns:a16="http://schemas.microsoft.com/office/drawing/2014/main" xmlns="" id="{3B5F2FC4-E2D1-724A-B56E-EAE86AA04FC4}"/>
                </a:ext>
              </a:extLst>
            </p:cNvPr>
            <p:cNvSpPr txBox="1">
              <a:spLocks noChangeAspect="1"/>
            </p:cNvSpPr>
            <p:nvPr/>
          </p:nvSpPr>
          <p:spPr>
            <a:xfrm>
              <a:off x="2433143" y="1686957"/>
              <a:ext cx="2028950" cy="510144"/>
            </a:xfrm>
            <a:prstGeom prst="rect">
              <a:avLst/>
            </a:prstGeom>
            <a:noFill/>
            <a:ln w="38100">
              <a:noFill/>
            </a:ln>
          </p:spPr>
          <p:txBody>
            <a:bodyPr wrap="square" rtlCol="0">
              <a:noAutofit/>
            </a:bodyPr>
            <a:lstStyle/>
            <a:p>
              <a:pPr lvl="0" algn="ctr">
                <a:lnSpc>
                  <a:spcPts val="2000"/>
                </a:lnSpc>
                <a:spcAft>
                  <a:spcPts val="1000"/>
                </a:spcAft>
              </a:pPr>
              <a:r>
                <a:rPr lang="en-US" sz="1800" b="1" dirty="0">
                  <a:solidFill>
                    <a:schemeClr val="accent3">
                      <a:lumMod val="75000"/>
                    </a:schemeClr>
                  </a:solidFill>
                  <a:latin typeface="+mj-lt"/>
                </a:rPr>
                <a:t>Natural and Physical </a:t>
              </a:r>
              <a:r>
                <a:rPr lang="en-US" sz="1800" b="1" dirty="0" smtClean="0">
                  <a:solidFill>
                    <a:schemeClr val="accent3">
                      <a:lumMod val="75000"/>
                    </a:schemeClr>
                  </a:solidFill>
                  <a:latin typeface="+mj-lt"/>
                </a:rPr>
                <a:t>Effects</a:t>
              </a:r>
              <a:endParaRPr lang="en-US" sz="1100" dirty="0"/>
            </a:p>
          </p:txBody>
        </p:sp>
      </p:grpSp>
      <p:grpSp>
        <p:nvGrpSpPr>
          <p:cNvPr id="4" name="Group 3"/>
          <p:cNvGrpSpPr/>
          <p:nvPr/>
        </p:nvGrpSpPr>
        <p:grpSpPr>
          <a:xfrm>
            <a:off x="4695376" y="1706076"/>
            <a:ext cx="2028952" cy="2288982"/>
            <a:chOff x="4695376" y="1671608"/>
            <a:chExt cx="2028952" cy="2288982"/>
          </a:xfrm>
        </p:grpSpPr>
        <p:sp>
          <p:nvSpPr>
            <p:cNvPr id="7" name="TextBox 6">
              <a:extLst>
                <a:ext uri="{FF2B5EF4-FFF2-40B4-BE49-F238E27FC236}">
                  <a16:creationId xmlns:a16="http://schemas.microsoft.com/office/drawing/2014/main" xmlns="" id="{F007A32E-7EF0-3C45-A8DC-11579CD93902}"/>
                </a:ext>
              </a:extLst>
            </p:cNvPr>
            <p:cNvSpPr txBox="1">
              <a:spLocks noChangeAspect="1"/>
            </p:cNvSpPr>
            <p:nvPr/>
          </p:nvSpPr>
          <p:spPr>
            <a:xfrm>
              <a:off x="4695377" y="2303389"/>
              <a:ext cx="2028951" cy="1657201"/>
            </a:xfrm>
            <a:prstGeom prst="rect">
              <a:avLst/>
            </a:prstGeom>
            <a:noFill/>
            <a:ln w="38100">
              <a:solidFill>
                <a:srgbClr val="C00000"/>
              </a:solidFill>
            </a:ln>
          </p:spPr>
          <p:txBody>
            <a:bodyPr wrap="square" rtlCol="0">
              <a:noAutofit/>
            </a:bodyPr>
            <a:lstStyle/>
            <a:p>
              <a:pPr lvl="0" algn="ctr">
                <a:lnSpc>
                  <a:spcPts val="2000"/>
                </a:lnSpc>
                <a:spcAft>
                  <a:spcPts val="1000"/>
                </a:spcAft>
              </a:pPr>
              <a:r>
                <a:rPr lang="en-US" sz="1800" b="1" dirty="0" smtClean="0">
                  <a:solidFill>
                    <a:srgbClr val="C00000"/>
                  </a:solidFill>
                  <a:latin typeface="+mj-lt"/>
                </a:rPr>
                <a:t/>
              </a:r>
              <a:br>
                <a:rPr lang="en-US" sz="1800" b="1" dirty="0" smtClean="0">
                  <a:solidFill>
                    <a:srgbClr val="C00000"/>
                  </a:solidFill>
                  <a:latin typeface="+mj-lt"/>
                </a:rPr>
              </a:br>
              <a:r>
                <a:rPr lang="en-US" sz="1100" dirty="0" smtClean="0"/>
                <a:t>Preliminary </a:t>
              </a:r>
              <a:r>
                <a:rPr lang="en-US" sz="1100" dirty="0"/>
                <a:t>Engineering</a:t>
              </a:r>
            </a:p>
            <a:p>
              <a:pPr algn="ctr">
                <a:lnSpc>
                  <a:spcPts val="900"/>
                </a:lnSpc>
              </a:pPr>
              <a:endParaRPr lang="en-US" sz="1100" dirty="0" smtClean="0"/>
            </a:p>
            <a:p>
              <a:pPr algn="ctr"/>
              <a:r>
                <a:rPr lang="en-US" sz="1100" dirty="0" smtClean="0"/>
                <a:t>Traffic </a:t>
              </a:r>
              <a:r>
                <a:rPr lang="en-US" sz="1100" dirty="0"/>
                <a:t>Tech Memo</a:t>
              </a:r>
            </a:p>
            <a:p>
              <a:pPr algn="ctr">
                <a:lnSpc>
                  <a:spcPts val="900"/>
                </a:lnSpc>
              </a:pPr>
              <a:endParaRPr lang="en-US" sz="1100" dirty="0" smtClean="0"/>
            </a:p>
            <a:p>
              <a:pPr algn="ctr"/>
              <a:r>
                <a:rPr lang="en-US" sz="1100" dirty="0" smtClean="0"/>
                <a:t>Pond </a:t>
              </a:r>
              <a:r>
                <a:rPr lang="en-US" sz="1100" dirty="0"/>
                <a:t>Siting</a:t>
              </a:r>
            </a:p>
          </p:txBody>
        </p:sp>
        <p:sp>
          <p:nvSpPr>
            <p:cNvPr id="16" name="TextBox 15">
              <a:extLst>
                <a:ext uri="{FF2B5EF4-FFF2-40B4-BE49-F238E27FC236}">
                  <a16:creationId xmlns:a16="http://schemas.microsoft.com/office/drawing/2014/main" xmlns="" id="{F007A32E-7EF0-3C45-A8DC-11579CD93902}"/>
                </a:ext>
              </a:extLst>
            </p:cNvPr>
            <p:cNvSpPr txBox="1">
              <a:spLocks noChangeAspect="1"/>
            </p:cNvSpPr>
            <p:nvPr/>
          </p:nvSpPr>
          <p:spPr>
            <a:xfrm>
              <a:off x="4695376" y="1671608"/>
              <a:ext cx="2028951" cy="639793"/>
            </a:xfrm>
            <a:prstGeom prst="rect">
              <a:avLst/>
            </a:prstGeom>
            <a:noFill/>
            <a:ln w="38100">
              <a:noFill/>
            </a:ln>
          </p:spPr>
          <p:txBody>
            <a:bodyPr wrap="square" rtlCol="0">
              <a:noAutofit/>
            </a:bodyPr>
            <a:lstStyle/>
            <a:p>
              <a:pPr lvl="0" algn="ctr">
                <a:lnSpc>
                  <a:spcPts val="2000"/>
                </a:lnSpc>
                <a:spcAft>
                  <a:spcPts val="1000"/>
                </a:spcAft>
              </a:pPr>
              <a:r>
                <a:rPr lang="en-US" sz="1800" b="1" dirty="0">
                  <a:solidFill>
                    <a:srgbClr val="C00000"/>
                  </a:solidFill>
                  <a:latin typeface="+mj-lt"/>
                </a:rPr>
                <a:t>Engineering </a:t>
              </a:r>
              <a:r>
                <a:rPr lang="en-US" sz="1800" b="1" dirty="0" smtClean="0">
                  <a:solidFill>
                    <a:srgbClr val="C00000"/>
                  </a:solidFill>
                  <a:latin typeface="+mj-lt"/>
                </a:rPr>
                <a:t>Considerations</a:t>
              </a:r>
              <a:endParaRPr lang="en-US" sz="1100" dirty="0"/>
            </a:p>
          </p:txBody>
        </p:sp>
      </p:grpSp>
      <p:grpSp>
        <p:nvGrpSpPr>
          <p:cNvPr id="18" name="Group 17"/>
          <p:cNvGrpSpPr/>
          <p:nvPr/>
        </p:nvGrpSpPr>
        <p:grpSpPr>
          <a:xfrm>
            <a:off x="6956059" y="1701902"/>
            <a:ext cx="2028026" cy="2293156"/>
            <a:chOff x="6968759" y="1667434"/>
            <a:chExt cx="2028026" cy="2293156"/>
          </a:xfrm>
        </p:grpSpPr>
        <p:sp>
          <p:nvSpPr>
            <p:cNvPr id="8" name="TextBox 7">
              <a:extLst>
                <a:ext uri="{FF2B5EF4-FFF2-40B4-BE49-F238E27FC236}">
                  <a16:creationId xmlns:a16="http://schemas.microsoft.com/office/drawing/2014/main" xmlns="" id="{AE5B612B-19A4-5444-87FE-42CE585DE7DB}"/>
                </a:ext>
              </a:extLst>
            </p:cNvPr>
            <p:cNvSpPr txBox="1">
              <a:spLocks noChangeAspect="1"/>
            </p:cNvSpPr>
            <p:nvPr/>
          </p:nvSpPr>
          <p:spPr>
            <a:xfrm>
              <a:off x="6968759" y="2303389"/>
              <a:ext cx="2028026" cy="1657201"/>
            </a:xfrm>
            <a:prstGeom prst="rect">
              <a:avLst/>
            </a:prstGeom>
            <a:noFill/>
            <a:ln w="38100">
              <a:solidFill>
                <a:schemeClr val="accent6"/>
              </a:solidFill>
            </a:ln>
          </p:spPr>
          <p:txBody>
            <a:bodyPr wrap="square" rtlCol="0">
              <a:noAutofit/>
            </a:bodyPr>
            <a:lstStyle/>
            <a:p>
              <a:pPr algn="ctr">
                <a:lnSpc>
                  <a:spcPts val="1200"/>
                </a:lnSpc>
              </a:pPr>
              <a:r>
                <a:rPr lang="en-US" sz="1100" dirty="0" smtClean="0"/>
                <a:t/>
              </a:r>
              <a:br>
                <a:rPr lang="en-US" sz="1100" dirty="0" smtClean="0"/>
              </a:br>
              <a:r>
                <a:rPr lang="en-US" sz="1100" dirty="0" smtClean="0"/>
                <a:t>Public </a:t>
              </a:r>
              <a:r>
                <a:rPr lang="en-US" sz="1100" dirty="0"/>
                <a:t>and Agency Coordination Plan</a:t>
              </a:r>
            </a:p>
            <a:p>
              <a:pPr algn="ctr">
                <a:lnSpc>
                  <a:spcPts val="900"/>
                </a:lnSpc>
              </a:pPr>
              <a:endParaRPr lang="en-US" sz="1100" dirty="0" smtClean="0"/>
            </a:p>
            <a:p>
              <a:pPr algn="ctr"/>
              <a:r>
                <a:rPr lang="en-US" sz="1100" dirty="0" smtClean="0"/>
                <a:t>Comments </a:t>
              </a:r>
              <a:r>
                <a:rPr lang="en-US" sz="1100" dirty="0"/>
                <a:t>and Coordination Tech Memo</a:t>
              </a:r>
            </a:p>
            <a:p>
              <a:pPr algn="ctr">
                <a:lnSpc>
                  <a:spcPts val="900"/>
                </a:lnSpc>
              </a:pPr>
              <a:endParaRPr lang="en-US" sz="1100" dirty="0" smtClean="0"/>
            </a:p>
            <a:p>
              <a:pPr algn="ctr"/>
              <a:r>
                <a:rPr lang="en-US" sz="1100" dirty="0" smtClean="0"/>
                <a:t>Small </a:t>
              </a:r>
              <a:r>
                <a:rPr lang="en-US" sz="1100" dirty="0"/>
                <a:t>Group Meeting</a:t>
              </a:r>
            </a:p>
            <a:p>
              <a:pPr algn="ctr">
                <a:lnSpc>
                  <a:spcPts val="900"/>
                </a:lnSpc>
              </a:pPr>
              <a:endParaRPr lang="en-US" sz="1100" dirty="0" smtClean="0"/>
            </a:p>
            <a:p>
              <a:pPr algn="ctr"/>
              <a:r>
                <a:rPr lang="en-US" sz="1100" dirty="0" smtClean="0"/>
                <a:t>Public Workshop/Hearing</a:t>
              </a:r>
              <a:endParaRPr lang="en-US" sz="1100" dirty="0"/>
            </a:p>
            <a:p>
              <a:pPr>
                <a:buFont typeface="Arial" panose="020B0604020202020204" pitchFamily="34" charset="0"/>
                <a:buChar char="•"/>
              </a:pPr>
              <a:endParaRPr lang="en-US" sz="3200" dirty="0"/>
            </a:p>
          </p:txBody>
        </p:sp>
        <p:sp>
          <p:nvSpPr>
            <p:cNvPr id="17" name="TextBox 16">
              <a:extLst>
                <a:ext uri="{FF2B5EF4-FFF2-40B4-BE49-F238E27FC236}">
                  <a16:creationId xmlns:a16="http://schemas.microsoft.com/office/drawing/2014/main" xmlns="" id="{AE5B612B-19A4-5444-87FE-42CE585DE7DB}"/>
                </a:ext>
              </a:extLst>
            </p:cNvPr>
            <p:cNvSpPr txBox="1">
              <a:spLocks noChangeAspect="1"/>
            </p:cNvSpPr>
            <p:nvPr/>
          </p:nvSpPr>
          <p:spPr>
            <a:xfrm>
              <a:off x="6968759" y="1667434"/>
              <a:ext cx="2028026" cy="694767"/>
            </a:xfrm>
            <a:prstGeom prst="rect">
              <a:avLst/>
            </a:prstGeom>
            <a:noFill/>
            <a:ln w="38100">
              <a:noFill/>
            </a:ln>
          </p:spPr>
          <p:txBody>
            <a:bodyPr wrap="square" rtlCol="0">
              <a:noAutofit/>
            </a:bodyPr>
            <a:lstStyle/>
            <a:p>
              <a:pPr lvl="0" algn="ctr">
                <a:lnSpc>
                  <a:spcPts val="2000"/>
                </a:lnSpc>
                <a:spcAft>
                  <a:spcPts val="1000"/>
                </a:spcAft>
              </a:pPr>
              <a:r>
                <a:rPr lang="en-US" sz="1800" b="1" dirty="0">
                  <a:solidFill>
                    <a:schemeClr val="accent6"/>
                  </a:solidFill>
                  <a:latin typeface="+mj-lt"/>
                </a:rPr>
                <a:t>Public </a:t>
              </a:r>
              <a:br>
                <a:rPr lang="en-US" sz="1800" b="1" dirty="0">
                  <a:solidFill>
                    <a:schemeClr val="accent6"/>
                  </a:solidFill>
                  <a:latin typeface="+mj-lt"/>
                </a:rPr>
              </a:br>
              <a:r>
                <a:rPr lang="en-US" sz="1800" b="1" dirty="0" smtClean="0">
                  <a:solidFill>
                    <a:schemeClr val="accent6"/>
                  </a:solidFill>
                  <a:latin typeface="+mj-lt"/>
                </a:rPr>
                <a:t>Outreach</a:t>
              </a:r>
              <a:endParaRPr lang="en-US" sz="3200" dirty="0"/>
            </a:p>
          </p:txBody>
        </p:sp>
      </p:grpSp>
      <p:sp>
        <p:nvSpPr>
          <p:cNvPr id="19" name="Oval 18">
            <a:extLst>
              <a:ext uri="{FF2B5EF4-FFF2-40B4-BE49-F238E27FC236}">
                <a16:creationId xmlns:a16="http://schemas.microsoft.com/office/drawing/2014/main" xmlns="" id="{C800A6F1-0CA2-46AD-9E7C-69629653CE04}"/>
              </a:ext>
            </a:extLst>
          </p:cNvPr>
          <p:cNvSpPr/>
          <p:nvPr/>
        </p:nvSpPr>
        <p:spPr>
          <a:xfrm>
            <a:off x="88900" y="35414"/>
            <a:ext cx="598990" cy="616638"/>
          </a:xfrm>
          <a:prstGeom prst="ellipse">
            <a:avLst/>
          </a:prstGeom>
          <a:solidFill>
            <a:srgbClr val="CC99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Agency FB" panose="020B0503020202020204" pitchFamily="34" charset="0"/>
              </a:rPr>
              <a:t>2</a:t>
            </a:r>
            <a:endParaRPr lang="en-US" sz="3600" b="1" dirty="0">
              <a:effectLst>
                <a:outerShdw blurRad="38100" dist="38100" dir="2700000" algn="tl">
                  <a:srgbClr val="000000">
                    <a:alpha val="43137"/>
                  </a:srgbClr>
                </a:outerShdw>
              </a:effectLst>
              <a:latin typeface="Agency FB" panose="020B0503020202020204" pitchFamily="34" charset="0"/>
            </a:endParaRPr>
          </a:p>
        </p:txBody>
      </p:sp>
      <p:sp>
        <p:nvSpPr>
          <p:cNvPr id="20" name="TextBox 19">
            <a:extLst>
              <a:ext uri="{FF2B5EF4-FFF2-40B4-BE49-F238E27FC236}">
                <a16:creationId xmlns:a16="http://schemas.microsoft.com/office/drawing/2014/main" xmlns="" id="{D531B8F9-C476-4600-89F4-1C884DD3B5A3}"/>
              </a:ext>
            </a:extLst>
          </p:cNvPr>
          <p:cNvSpPr txBox="1"/>
          <p:nvPr/>
        </p:nvSpPr>
        <p:spPr>
          <a:xfrm>
            <a:off x="10003987" y="1401646"/>
            <a:ext cx="2922755" cy="430887"/>
          </a:xfrm>
          <a:prstGeom prst="rect">
            <a:avLst/>
          </a:prstGeom>
          <a:noFill/>
        </p:spPr>
        <p:txBody>
          <a:bodyPr wrap="square" rtlCol="0" anchor="t">
            <a:spAutoFit/>
          </a:bodyPr>
          <a:lstStyle/>
          <a:p>
            <a:pPr algn="ctr"/>
            <a:r>
              <a:rPr lang="en-US" sz="2200" b="1" dirty="0" err="1" smtClean="0">
                <a:solidFill>
                  <a:srgbClr val="FFFFFF"/>
                </a:solidFill>
                <a:latin typeface="Franklin Gothic Medium"/>
              </a:rPr>
              <a:t>SEIS</a:t>
            </a:r>
            <a:r>
              <a:rPr lang="en-US" sz="2200" b="1" dirty="0" smtClean="0">
                <a:solidFill>
                  <a:srgbClr val="FFFFFF"/>
                </a:solidFill>
                <a:latin typeface="Franklin Gothic Medium"/>
              </a:rPr>
              <a:t> Study Process</a:t>
            </a:r>
            <a:endParaRPr lang="en-US" sz="2200" b="1" dirty="0">
              <a:solidFill>
                <a:srgbClr val="FFFFFF"/>
              </a:solidFill>
              <a:latin typeface="Franklin Gothic Medium"/>
            </a:endParaRPr>
          </a:p>
        </p:txBody>
      </p:sp>
      <p:sp>
        <p:nvSpPr>
          <p:cNvPr id="21" name="TextBox 20">
            <a:extLst>
              <a:ext uri="{FF2B5EF4-FFF2-40B4-BE49-F238E27FC236}">
                <a16:creationId xmlns:a16="http://schemas.microsoft.com/office/drawing/2014/main" xmlns="" id="{8B4DAA6D-C9D8-DC41-9620-01F0C580D893}"/>
              </a:ext>
            </a:extLst>
          </p:cNvPr>
          <p:cNvSpPr txBox="1"/>
          <p:nvPr/>
        </p:nvSpPr>
        <p:spPr>
          <a:xfrm>
            <a:off x="98569" y="4060365"/>
            <a:ext cx="9186353" cy="451406"/>
          </a:xfrm>
          <a:prstGeom prst="rect">
            <a:avLst/>
          </a:prstGeom>
          <a:noFill/>
        </p:spPr>
        <p:txBody>
          <a:bodyPr wrap="square" rtlCol="0">
            <a:spAutoFit/>
          </a:bodyPr>
          <a:lstStyle/>
          <a:p>
            <a:pPr>
              <a:lnSpc>
                <a:spcPts val="1400"/>
              </a:lnSpc>
            </a:pPr>
            <a:r>
              <a:rPr lang="en-US" sz="1300" dirty="0" smtClean="0">
                <a:latin typeface="+mj-lt"/>
              </a:rPr>
              <a:t>The Federal Highway Administration has environmental oversight of the Tampa Interstate Study, while </a:t>
            </a:r>
            <a:r>
              <a:rPr lang="en-US" sz="1300" dirty="0" err="1" smtClean="0">
                <a:latin typeface="+mj-lt"/>
              </a:rPr>
              <a:t>FDOT’s</a:t>
            </a:r>
            <a:r>
              <a:rPr lang="en-US" sz="1300" dirty="0" smtClean="0">
                <a:latin typeface="+mj-lt"/>
              </a:rPr>
              <a:t> Office of Environmental Management has oversight of the Northwest (Veterans) Expressway.</a:t>
            </a:r>
            <a:endParaRPr lang="en-US" sz="1300" dirty="0"/>
          </a:p>
        </p:txBody>
      </p:sp>
    </p:spTree>
    <p:extLst>
      <p:ext uri="{BB962C8B-B14F-4D97-AF65-F5344CB8AC3E}">
        <p14:creationId xmlns:p14="http://schemas.microsoft.com/office/powerpoint/2010/main" val="1296739299"/>
      </p:ext>
    </p:extLst>
  </p:cSld>
  <p:clrMapOvr>
    <a:masterClrMapping/>
  </p:clrMapOvr>
  <mc:AlternateContent xmlns:mc="http://schemas.openxmlformats.org/markup-compatibility/2006" xmlns:p14="http://schemas.microsoft.com/office/powerpoint/2010/main">
    <mc:Choice Requires="p14">
      <p:transition spd="slow" p14:dur="1250" advClick="0" advTm="42500">
        <p:fade/>
        <p:sndAc>
          <p:stSnd>
            <p:snd r:embed="rId3" name="v2_Slide_8.wav"/>
          </p:stSnd>
        </p:sndAc>
      </p:transition>
    </mc:Choice>
    <mc:Fallback xmlns="">
      <p:transition spd="slow" advClick="0" advTm="42500">
        <p:fade/>
        <p:sndAc>
          <p:stSnd>
            <p:snd r:embed="rId4" name="v2_Slide_8.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9750"/>
                                  </p:stCondLst>
                                  <p:childTnLst>
                                    <p:animEffect transition="out" filter="fade">
                                      <p:cBhvr>
                                        <p:cTn id="6" dur="1500" tmFilter="0, 0; .2, .5; .8, .5; 1, 0"/>
                                        <p:tgtEl>
                                          <p:spTgt spid="2"/>
                                        </p:tgtEl>
                                      </p:cBhvr>
                                    </p:animEffect>
                                    <p:animScale>
                                      <p:cBhvr>
                                        <p:cTn id="7" dur="750" autoRev="1" fill="hold"/>
                                        <p:tgtEl>
                                          <p:spTgt spid="2"/>
                                        </p:tgtEl>
                                      </p:cBhvr>
                                      <p:by x="105000" y="105000"/>
                                    </p:animScale>
                                  </p:childTnLst>
                                </p:cTn>
                              </p:par>
                              <p:par>
                                <p:cTn id="8" presetID="26" presetClass="emph" presetSubtype="0" fill="hold" nodeType="withEffect">
                                  <p:stCondLst>
                                    <p:cond delay="21750"/>
                                  </p:stCondLst>
                                  <p:childTnLst>
                                    <p:animEffect transition="out" filter="fade">
                                      <p:cBhvr>
                                        <p:cTn id="9" dur="1500" tmFilter="0, 0; .2, .5; .8, .5; 1, 0"/>
                                        <p:tgtEl>
                                          <p:spTgt spid="3"/>
                                        </p:tgtEl>
                                      </p:cBhvr>
                                    </p:animEffect>
                                    <p:animScale>
                                      <p:cBhvr>
                                        <p:cTn id="10" dur="750" autoRev="1" fill="hold"/>
                                        <p:tgtEl>
                                          <p:spTgt spid="3"/>
                                        </p:tgtEl>
                                      </p:cBhvr>
                                      <p:by x="105000" y="105000"/>
                                    </p:animScale>
                                  </p:childTnLst>
                                </p:cTn>
                              </p:par>
                              <p:par>
                                <p:cTn id="11" presetID="26" presetClass="emph" presetSubtype="0" fill="hold" nodeType="withEffect">
                                  <p:stCondLst>
                                    <p:cond delay="24250"/>
                                  </p:stCondLst>
                                  <p:childTnLst>
                                    <p:animEffect transition="out" filter="fade">
                                      <p:cBhvr>
                                        <p:cTn id="12" dur="1500" tmFilter="0, 0; .2, .5; .8, .5; 1, 0"/>
                                        <p:tgtEl>
                                          <p:spTgt spid="4"/>
                                        </p:tgtEl>
                                      </p:cBhvr>
                                    </p:animEffect>
                                    <p:animScale>
                                      <p:cBhvr>
                                        <p:cTn id="13" dur="750" autoRev="1" fill="hold"/>
                                        <p:tgtEl>
                                          <p:spTgt spid="4"/>
                                        </p:tgtEl>
                                      </p:cBhvr>
                                      <p:by x="105000" y="105000"/>
                                    </p:animScale>
                                  </p:childTnLst>
                                </p:cTn>
                              </p:par>
                              <p:par>
                                <p:cTn id="14" presetID="26" presetClass="emph" presetSubtype="0" fill="hold" nodeType="withEffect">
                                  <p:stCondLst>
                                    <p:cond delay="25750"/>
                                  </p:stCondLst>
                                  <p:childTnLst>
                                    <p:animEffect transition="out" filter="fade">
                                      <p:cBhvr>
                                        <p:cTn id="15" dur="1500" tmFilter="0, 0; .2, .5; .8, .5; 1, 0"/>
                                        <p:tgtEl>
                                          <p:spTgt spid="18"/>
                                        </p:tgtEl>
                                      </p:cBhvr>
                                    </p:animEffect>
                                    <p:animScale>
                                      <p:cBhvr>
                                        <p:cTn id="16" dur="7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03E008864228459E2D58D60E23AAA5" ma:contentTypeVersion="6" ma:contentTypeDescription="Create a new document." ma:contentTypeScope="" ma:versionID="0fc35c654911f3b0a44329b258539f5a">
  <xsd:schema xmlns:xsd="http://www.w3.org/2001/XMLSchema" xmlns:xs="http://www.w3.org/2001/XMLSchema" xmlns:p="http://schemas.microsoft.com/office/2006/metadata/properties" xmlns:ns2="eaa4f970-9334-4958-aacc-3ef06e6ce8b3" xmlns:ns3="8ac1da46-2099-4a3a-8900-1434ab547ca9" xmlns:ns4="4afec940-c653-44e5-9b7a-d055dfd5b950" targetNamespace="http://schemas.microsoft.com/office/2006/metadata/properties" ma:root="true" ma:fieldsID="5142a005179aee1a58eb2cbec8ad5238" ns2:_="" ns3:_="" ns4:_="">
    <xsd:import namespace="eaa4f970-9334-4958-aacc-3ef06e6ce8b3"/>
    <xsd:import namespace="8ac1da46-2099-4a3a-8900-1434ab547ca9"/>
    <xsd:import namespace="4afec940-c653-44e5-9b7a-d055dfd5b95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a4f970-9334-4958-aacc-3ef06e6ce8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ac1da46-2099-4a3a-8900-1434ab547ca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fec940-c653-44e5-9b7a-d055dfd5b95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855843-0E34-4FCC-A1A9-B4C221E7A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a4f970-9334-4958-aacc-3ef06e6ce8b3"/>
    <ds:schemaRef ds:uri="8ac1da46-2099-4a3a-8900-1434ab547ca9"/>
    <ds:schemaRef ds:uri="4afec940-c653-44e5-9b7a-d055dfd5b9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9FCA0B-1054-454A-8CDF-F82B43D5463F}">
  <ds:schemaRefs>
    <ds:schemaRef ds:uri="http://schemas.microsoft.com/sharepoint/events"/>
  </ds:schemaRefs>
</ds:datastoreItem>
</file>

<file path=customXml/itemProps3.xml><?xml version="1.0" encoding="utf-8"?>
<ds:datastoreItem xmlns:ds="http://schemas.openxmlformats.org/officeDocument/2006/customXml" ds:itemID="{1B641D58-F3F6-408D-9B60-7DF348A9C300}">
  <ds:schemaRefs>
    <ds:schemaRef ds:uri="4afec940-c653-44e5-9b7a-d055dfd5b950"/>
    <ds:schemaRef ds:uri="http://purl.org/dc/elements/1.1/"/>
    <ds:schemaRef ds:uri="http://schemas.microsoft.com/office/2006/documentManagement/types"/>
    <ds:schemaRef ds:uri="http://purl.org/dc/dcmitype/"/>
    <ds:schemaRef ds:uri="http://www.w3.org/XML/1998/namespace"/>
    <ds:schemaRef ds:uri="eaa4f970-9334-4958-aacc-3ef06e6ce8b3"/>
    <ds:schemaRef ds:uri="http://purl.org/dc/terms/"/>
    <ds:schemaRef ds:uri="http://schemas.microsoft.com/office/2006/metadata/properties"/>
    <ds:schemaRef ds:uri="http://schemas.microsoft.com/office/infopath/2007/PartnerControls"/>
    <ds:schemaRef ds:uri="http://schemas.openxmlformats.org/package/2006/metadata/core-properties"/>
    <ds:schemaRef ds:uri="8ac1da46-2099-4a3a-8900-1434ab547ca9"/>
  </ds:schemaRefs>
</ds:datastoreItem>
</file>

<file path=customXml/itemProps4.xml><?xml version="1.0" encoding="utf-8"?>
<ds:datastoreItem xmlns:ds="http://schemas.openxmlformats.org/officeDocument/2006/customXml" ds:itemID="{AEF3D2F1-7417-4F21-99CB-AD9AEFE167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21180</TotalTime>
  <Words>3677</Words>
  <Application>Microsoft Office PowerPoint</Application>
  <PresentationFormat>On-screen Show (16:9)</PresentationFormat>
  <Paragraphs>479</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Welcomes You!</vt:lpstr>
      <vt:lpstr>PowerPoint Presentation</vt:lpstr>
      <vt:lpstr>PowerPoint Presentation</vt:lpstr>
      <vt:lpstr>PowerPoint Presentation</vt:lpstr>
      <vt:lpstr>PowerPoint Presentation</vt:lpstr>
      <vt:lpstr>1996 TIS FEIS Long-Term Preferred (Non-Tolled)</vt:lpstr>
      <vt:lpstr>PowerPoint Presentation</vt:lpstr>
      <vt:lpstr>Tampa Interstate Study (TIS)  Supplemental Environmental Impact Statement (SEIS) </vt:lpstr>
      <vt:lpstr>Tampa Interstate Study SEIS</vt:lpstr>
      <vt:lpstr>How will we ultimately make a decision?</vt:lpstr>
      <vt:lpstr>PowerPoint Presentation</vt:lpstr>
      <vt:lpstr>PowerPoint Presentation</vt:lpstr>
      <vt:lpstr>PowerPoint Presentation</vt:lpstr>
      <vt:lpstr>PowerPoint Presentation</vt:lpstr>
      <vt:lpstr>PowerPoint Presentation</vt:lpstr>
      <vt:lpstr>PowerPoint Presentation</vt:lpstr>
      <vt:lpstr>Cultural Resources Assessment Survey (CRAS) Update –  September 2018</vt:lpstr>
      <vt:lpstr>Opportunities for Connectivity &amp; Transit</vt:lpstr>
      <vt:lpstr>Northwest (Veterans) Expressway</vt:lpstr>
      <vt:lpstr>No Further Action Alternative</vt:lpstr>
      <vt:lpstr>PowerPoint Presentation</vt:lpstr>
      <vt:lpstr>Segment 2A - West Tampa Improvements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Duhamel</dc:creator>
  <cp:lastModifiedBy>Guerrero, Sandra</cp:lastModifiedBy>
  <cp:revision>1371</cp:revision>
  <cp:lastPrinted>2019-05-21T14:19:22Z</cp:lastPrinted>
  <dcterms:created xsi:type="dcterms:W3CDTF">2017-04-27T21:11:16Z</dcterms:created>
  <dcterms:modified xsi:type="dcterms:W3CDTF">2019-05-21T14:26:31Z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0x010100A803E008864228459E2D58D60E23AAA5</vt:lpwstr>
  </property>
</Properties>
</file>